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324" r:id="rId2"/>
    <p:sldId id="368" r:id="rId3"/>
    <p:sldId id="369" r:id="rId4"/>
    <p:sldId id="332" r:id="rId5"/>
    <p:sldId id="323" r:id="rId6"/>
    <p:sldId id="373" r:id="rId7"/>
    <p:sldId id="374" r:id="rId8"/>
    <p:sldId id="375" r:id="rId9"/>
    <p:sldId id="370" r:id="rId10"/>
    <p:sldId id="334" r:id="rId11"/>
    <p:sldId id="331" r:id="rId12"/>
    <p:sldId id="343" r:id="rId13"/>
    <p:sldId id="377" r:id="rId14"/>
    <p:sldId id="358" r:id="rId15"/>
    <p:sldId id="379" r:id="rId16"/>
    <p:sldId id="380" r:id="rId17"/>
    <p:sldId id="381" r:id="rId18"/>
    <p:sldId id="382" r:id="rId19"/>
    <p:sldId id="386" r:id="rId20"/>
    <p:sldId id="383" r:id="rId21"/>
    <p:sldId id="385" r:id="rId22"/>
    <p:sldId id="384" r:id="rId23"/>
    <p:sldId id="364" r:id="rId24"/>
    <p:sldId id="350" r:id="rId25"/>
    <p:sldId id="391" r:id="rId26"/>
    <p:sldId id="387" r:id="rId27"/>
    <p:sldId id="392" r:id="rId28"/>
    <p:sldId id="393" r:id="rId29"/>
    <p:sldId id="403" r:id="rId30"/>
    <p:sldId id="394" r:id="rId31"/>
    <p:sldId id="365" r:id="rId32"/>
    <p:sldId id="398" r:id="rId33"/>
    <p:sldId id="399" r:id="rId34"/>
    <p:sldId id="396" r:id="rId35"/>
    <p:sldId id="400" r:id="rId36"/>
    <p:sldId id="401" r:id="rId37"/>
    <p:sldId id="404" r:id="rId38"/>
    <p:sldId id="405" r:id="rId39"/>
    <p:sldId id="371" r:id="rId40"/>
    <p:sldId id="372" r:id="rId41"/>
    <p:sldId id="408" r:id="rId42"/>
    <p:sldId id="295" r:id="rId43"/>
    <p:sldId id="300" r:id="rId44"/>
  </p:sldIdLst>
  <p:sldSz cx="12192000" cy="6858000"/>
  <p:notesSz cx="6858000" cy="9144000"/>
  <p:embeddedFontLst>
    <p:embeddedFont>
      <p:font typeface="Cafe24 Ohsquare" pitchFamily="2" charset="-127"/>
      <p:bold r:id="rId46"/>
    </p:embeddedFont>
    <p:embeddedFont>
      <p:font typeface="NanumSquare_ac" panose="020B0600000101010101" pitchFamily="50" charset="-127"/>
      <p:regular r:id="rId47"/>
    </p:embeddedFont>
    <p:embeddedFont>
      <p:font typeface="NanumSquare_ac ExtraBold" panose="020B0600000101010101" pitchFamily="50" charset="-127"/>
      <p:bold r:id="rId48"/>
    </p:embeddedFont>
    <p:embeddedFont>
      <p:font typeface="Noto Sans CJK KR" panose="020B0500000000000000" pitchFamily="34" charset="-127"/>
      <p:regular r:id="rId49"/>
    </p:embeddedFont>
    <p:embeddedFont>
      <p:font typeface="나눔스퀘어 Bold" panose="020B0600000101010101" pitchFamily="50" charset="-127"/>
      <p:bold r:id="rId50"/>
    </p:embeddedFont>
    <p:embeddedFont>
      <p:font typeface="나눔스퀘어 ExtraBold" panose="020B0600000101010101" pitchFamily="50" charset="-127"/>
      <p:bold r:id="rId51"/>
    </p:embeddedFont>
    <p:embeddedFont>
      <p:font typeface="나눔스퀘어_ac" panose="020B0600000101010101" pitchFamily="50" charset="-127"/>
      <p:regular r:id="rId52"/>
    </p:embeddedFont>
    <p:embeddedFont>
      <p:font typeface="나눔스퀘어_ac Bold" panose="020B0600000101010101" pitchFamily="50" charset="-127"/>
      <p:bold r:id="rId53"/>
    </p:embeddedFont>
    <p:embeddedFont>
      <p:font typeface="나눔스퀘어_ac ExtraBold" panose="020B0600000101010101" pitchFamily="50" charset="-127"/>
      <p:bold r:id="rId54"/>
    </p:embeddedFont>
    <p:embeddedFont>
      <p:font typeface="나눔스퀘어라운드 ExtraBold" panose="020B0600000101010101" pitchFamily="50" charset="-127"/>
      <p:bold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카페24 아네모네" pitchFamily="2" charset="-127"/>
      <p:bold r:id="rId58"/>
    </p:embeddedFont>
    <p:embeddedFont>
      <p:font typeface="Cloister" panose="02000604060000020004" pitchFamily="2" charset="0"/>
      <p:regular r:id="rId59"/>
    </p:embeddedFont>
    <p:embeddedFont>
      <p:font typeface="Gaegu" pitchFamily="2" charset="0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E7E"/>
    <a:srgbClr val="9550FF"/>
    <a:srgbClr val="514A38"/>
    <a:srgbClr val="18CBFF"/>
    <a:srgbClr val="FCCB7E"/>
    <a:srgbClr val="039200"/>
    <a:srgbClr val="001419"/>
    <a:srgbClr val="001C3E"/>
    <a:srgbClr val="B9F2FF"/>
    <a:srgbClr val="006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1" autoAdjust="0"/>
    <p:restoredTop sz="96247" autoAdjust="0"/>
  </p:normalViewPr>
  <p:slideViewPr>
    <p:cSldViewPr snapToGrid="0">
      <p:cViewPr varScale="1">
        <p:scale>
          <a:sx n="59" d="100"/>
          <a:sy n="59" d="100"/>
        </p:scale>
        <p:origin x="44" y="14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87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FC114-5240-40E0-A582-A6A7D33CCD16}" type="datetimeFigureOut">
              <a:rPr lang="ko-KR" altLang="en-US" smtClean="0"/>
              <a:t>2022-08-29 Monday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A337-7D2B-48F8-9AE7-1CC465B826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85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A337-7D2B-48F8-9AE7-1CC465B8260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71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CF7D4-8921-4D4F-8E7F-960BF0393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C254D-BC12-467C-90CD-CF044F9E0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6AAA3-A9AE-4722-88E9-9A9DC7B6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98479-C2AF-4E80-97C9-DA9C3AAAC2E4}" type="datetimeFigureOut">
              <a:rPr lang="ko-KR" altLang="en-US" smtClean="0"/>
              <a:t>2022-08-29 Monday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6FF6F5-FB41-4356-87C7-BC8FBC5C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7C256-412D-42D4-AF8D-CAEDE8E7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6BB8-72B6-4C4A-890E-A04F1CBE7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7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6CFD9-8576-4D26-B834-EC9E9E8A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1BBF8-BED8-4518-9D5B-3077CF570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85C06E-AB0B-4D61-991C-AC070E4C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98479-C2AF-4E80-97C9-DA9C3AAAC2E4}" type="datetimeFigureOut">
              <a:rPr lang="ko-KR" altLang="en-US" smtClean="0"/>
              <a:t>2022-08-29 Monday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A64F8-B9AA-4185-ABD4-5C7D1CD7C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D0FBF-C5A6-4511-A7EB-265F15DB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96BB8-72B6-4C4A-890E-A04F1CBE7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9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49563E-E709-4691-97D2-F73924B28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1D3CEB-79F8-5619-354F-25B9D7BEFE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21" y="3794415"/>
            <a:ext cx="9972078" cy="30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4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749563E-E709-4691-97D2-F73924B28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2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E38F48-91F0-4BD6-BFF6-2CB84758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6BD14F-14C3-42D4-8B74-35E359B19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A83381-E8BD-4400-948A-1206A230D8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98479-C2AF-4E80-97C9-DA9C3AAAC2E4}" type="datetimeFigureOut">
              <a:rPr lang="ko-KR" altLang="en-US" smtClean="0"/>
              <a:t>2022-08-29 Monday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C4404-21E7-447B-B91C-AE771E10B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B244D-5708-45E2-935A-60AF7C3F1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96BB8-72B6-4C4A-890E-A04F1CBE7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0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svg"/><Relationship Id="rId7" Type="http://schemas.openxmlformats.org/officeDocument/2006/relationships/image" Target="../media/image5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1E2E7F-2ECD-4952-F9E0-6EFD27F0E342}"/>
              </a:ext>
            </a:extLst>
          </p:cNvPr>
          <p:cNvSpPr/>
          <p:nvPr/>
        </p:nvSpPr>
        <p:spPr>
          <a:xfrm>
            <a:off x="0" y="896508"/>
            <a:ext cx="12192000" cy="2532492"/>
          </a:xfrm>
          <a:prstGeom prst="rect">
            <a:avLst/>
          </a:prstGeom>
          <a:solidFill>
            <a:srgbClr val="1FB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B54F4B-A3D4-4475-19D0-352D610BB571}"/>
              </a:ext>
            </a:extLst>
          </p:cNvPr>
          <p:cNvGrpSpPr/>
          <p:nvPr/>
        </p:nvGrpSpPr>
        <p:grpSpPr>
          <a:xfrm>
            <a:off x="4699738" y="6136850"/>
            <a:ext cx="3329983" cy="507402"/>
            <a:chOff x="4703197" y="6181955"/>
            <a:chExt cx="3329983" cy="5074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C08AA9F-6693-3472-9CD9-4B481F3D9536}"/>
                </a:ext>
              </a:extLst>
            </p:cNvPr>
            <p:cNvCxnSpPr>
              <a:cxnSpLocks/>
            </p:cNvCxnSpPr>
            <p:nvPr/>
          </p:nvCxnSpPr>
          <p:spPr>
            <a:xfrm>
              <a:off x="6098135" y="6187601"/>
              <a:ext cx="0" cy="496111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0D3B26-657C-200B-99A1-3B2348D0AE1C}"/>
                </a:ext>
              </a:extLst>
            </p:cNvPr>
            <p:cNvSpPr txBox="1"/>
            <p:nvPr/>
          </p:nvSpPr>
          <p:spPr>
            <a:xfrm>
              <a:off x="6357241" y="6297157"/>
              <a:ext cx="1675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박희정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성미래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,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이해현</a:t>
              </a:r>
              <a:endPara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ADF2F9-976B-F832-6B10-ED855D4B3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" t="13347" r="16897" b="17064"/>
            <a:stretch/>
          </p:blipFill>
          <p:spPr>
            <a:xfrm>
              <a:off x="4703197" y="6181955"/>
              <a:ext cx="1053834" cy="507402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678DE9-977E-9AA1-5F39-44E283BE2210}"/>
              </a:ext>
            </a:extLst>
          </p:cNvPr>
          <p:cNvGrpSpPr/>
          <p:nvPr/>
        </p:nvGrpSpPr>
        <p:grpSpPr>
          <a:xfrm>
            <a:off x="395360" y="2798745"/>
            <a:ext cx="5806916" cy="356401"/>
            <a:chOff x="744279" y="2433100"/>
            <a:chExt cx="5806916" cy="35640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15808D-7C8B-DB05-6B84-0B7153493799}"/>
                </a:ext>
              </a:extLst>
            </p:cNvPr>
            <p:cNvSpPr/>
            <p:nvPr/>
          </p:nvSpPr>
          <p:spPr>
            <a:xfrm>
              <a:off x="744279" y="2433100"/>
              <a:ext cx="5409874" cy="356401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8690FF-B2FD-A94C-831A-FCED2EF56FC6}"/>
                </a:ext>
              </a:extLst>
            </p:cNvPr>
            <p:cNvSpPr txBox="1"/>
            <p:nvPr/>
          </p:nvSpPr>
          <p:spPr>
            <a:xfrm>
              <a:off x="764643" y="2439799"/>
              <a:ext cx="5786552" cy="349702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+mn-cs"/>
                </a:rPr>
                <a:t>반려견과 </a:t>
              </a: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+mn-cs"/>
                </a:rPr>
                <a:t>견주가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+mn-cs"/>
                </a:rPr>
                <a:t> 함께 즐길 수 있는 산책 코스 추천 시스템</a:t>
              </a:r>
              <a:endPara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0D2D83C-930E-EFBC-1F70-5CCA8254CD69}"/>
              </a:ext>
            </a:extLst>
          </p:cNvPr>
          <p:cNvSpPr txBox="1"/>
          <p:nvPr/>
        </p:nvSpPr>
        <p:spPr>
          <a:xfrm>
            <a:off x="298543" y="1305055"/>
            <a:ext cx="895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3B80"/>
                </a:solidFill>
                <a:effectLst/>
                <a:uLnTx/>
                <a:uFillTx/>
                <a:latin typeface="Cafe24 Ohsquare" pitchFamily="2" charset="-127"/>
                <a:ea typeface="Cafe24 Ohsquare" pitchFamily="2" charset="-127"/>
              </a:rPr>
              <a:t>버스타고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B80"/>
                </a:solidFill>
                <a:effectLst/>
                <a:uLnTx/>
                <a:uFillTx/>
                <a:latin typeface="Cafe24 Ohsquare" pitchFamily="2" charset="-127"/>
                <a:ea typeface="Cafe24 Ohsquare" pitchFamily="2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3B80"/>
                </a:solidFill>
                <a:effectLst/>
                <a:uLnTx/>
                <a:uFillTx/>
                <a:latin typeface="Cafe24 Ohsquare" pitchFamily="2" charset="-127"/>
                <a:ea typeface="Cafe24 Ohsquare" pitchFamily="2" charset="-127"/>
              </a:rPr>
              <a:t>지하철타고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3B80"/>
              </a:solidFill>
              <a:effectLst/>
              <a:uLnTx/>
              <a:uFillTx/>
              <a:latin typeface="Cafe24 Ohsquare" pitchFamily="2" charset="-127"/>
              <a:ea typeface="Cafe24 Ohsquare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3B23D-159A-4939-1597-30C6A643B326}"/>
              </a:ext>
            </a:extLst>
          </p:cNvPr>
          <p:cNvSpPr txBox="1"/>
          <p:nvPr/>
        </p:nvSpPr>
        <p:spPr>
          <a:xfrm>
            <a:off x="316591" y="1643768"/>
            <a:ext cx="9533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00"/>
              </a:spcBef>
              <a:defRPr/>
            </a:pP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놀멍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쉬멍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산책하멍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서울시 나들이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22F47-1787-BCBA-F539-AEF6965D6A1F}"/>
              </a:ext>
            </a:extLst>
          </p:cNvPr>
          <p:cNvSpPr txBox="1"/>
          <p:nvPr/>
        </p:nvSpPr>
        <p:spPr>
          <a:xfrm rot="20702892">
            <a:off x="8354083" y="1634714"/>
            <a:ext cx="735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0" i="0" dirty="0">
                <a:solidFill>
                  <a:srgbClr val="212529"/>
                </a:solidFill>
                <a:effectLst/>
                <a:latin typeface="Gaegu" pitchFamily="2" charset="0"/>
              </a:rPr>
              <a:t>🐾</a:t>
            </a:r>
          </a:p>
        </p:txBody>
      </p:sp>
    </p:spTree>
    <p:extLst>
      <p:ext uri="{BB962C8B-B14F-4D97-AF65-F5344CB8AC3E}">
        <p14:creationId xmlns:p14="http://schemas.microsoft.com/office/powerpoint/2010/main" val="33077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AE0CEA9C-F673-AC4F-8406-E930D9843178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E77987-37DA-C84A-B822-695D1364AF02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solidFill>
            <a:srgbClr val="15CEFF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프로젝트 진행 과정</a:t>
            </a:r>
          </a:p>
        </p:txBody>
      </p:sp>
      <p:sp>
        <p:nvSpPr>
          <p:cNvPr id="73" name="사각형: 둥근 모서리 57">
            <a:extLst>
              <a:ext uri="{FF2B5EF4-FFF2-40B4-BE49-F238E27FC236}">
                <a16:creationId xmlns:a16="http://schemas.microsoft.com/office/drawing/2014/main" id="{502BA6EF-54B0-BD44-B148-E2EE904D53B0}"/>
              </a:ext>
            </a:extLst>
          </p:cNvPr>
          <p:cNvSpPr/>
          <p:nvPr/>
        </p:nvSpPr>
        <p:spPr>
          <a:xfrm>
            <a:off x="7086533" y="1830240"/>
            <a:ext cx="3395098" cy="1779380"/>
          </a:xfrm>
          <a:prstGeom prst="roundRect">
            <a:avLst>
              <a:gd name="adj" fmla="val 7068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solidFill>
              <a:srgbClr val="955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7EBEF7-7174-9447-AE0A-59E45EA6A0F3}"/>
              </a:ext>
            </a:extLst>
          </p:cNvPr>
          <p:cNvGrpSpPr/>
          <p:nvPr/>
        </p:nvGrpSpPr>
        <p:grpSpPr>
          <a:xfrm>
            <a:off x="7633069" y="2296602"/>
            <a:ext cx="2302024" cy="846656"/>
            <a:chOff x="7272682" y="3041110"/>
            <a:chExt cx="2302024" cy="8466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0A798A-91D5-1F42-BB48-56F02E0D69AE}"/>
                </a:ext>
              </a:extLst>
            </p:cNvPr>
            <p:cNvSpPr txBox="1"/>
            <p:nvPr/>
          </p:nvSpPr>
          <p:spPr>
            <a:xfrm>
              <a:off x="7656391" y="3041110"/>
              <a:ext cx="153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9550FF"/>
                  </a:solidFill>
                  <a:latin typeface="카페24 아네모네" pitchFamily="2" charset="-127"/>
                  <a:ea typeface="카페24 아네모네" pitchFamily="2" charset="-127"/>
                </a:rPr>
                <a:t>Step 02</a:t>
              </a:r>
              <a:endParaRPr lang="ko-KR" altLang="en-US" dirty="0">
                <a:solidFill>
                  <a:srgbClr val="9550FF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2ADE37C-D73B-554E-BE7B-F4D1BE6CED6B}"/>
                </a:ext>
              </a:extLst>
            </p:cNvPr>
            <p:cNvSpPr txBox="1"/>
            <p:nvPr/>
          </p:nvSpPr>
          <p:spPr>
            <a:xfrm>
              <a:off x="7272682" y="3350118"/>
              <a:ext cx="2302024" cy="53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400" b="1" dirty="0">
                  <a:solidFill>
                    <a:schemeClr val="bg2">
                      <a:lumMod val="1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전처리</a:t>
              </a:r>
            </a:p>
          </p:txBody>
        </p:sp>
      </p:grpSp>
      <p:sp>
        <p:nvSpPr>
          <p:cNvPr id="91" name="사각형: 둥근 모서리 57">
            <a:extLst>
              <a:ext uri="{FF2B5EF4-FFF2-40B4-BE49-F238E27FC236}">
                <a16:creationId xmlns:a16="http://schemas.microsoft.com/office/drawing/2014/main" id="{63881604-EA59-CD43-BA38-C41C6178BB56}"/>
              </a:ext>
            </a:extLst>
          </p:cNvPr>
          <p:cNvSpPr/>
          <p:nvPr/>
        </p:nvSpPr>
        <p:spPr>
          <a:xfrm>
            <a:off x="2142737" y="1830240"/>
            <a:ext cx="3395098" cy="1779380"/>
          </a:xfrm>
          <a:prstGeom prst="roundRect">
            <a:avLst>
              <a:gd name="adj" fmla="val 7068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solidFill>
              <a:srgbClr val="FF485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ADBAE67-9DAA-AC48-BC56-723942EB7219}"/>
              </a:ext>
            </a:extLst>
          </p:cNvPr>
          <p:cNvGrpSpPr/>
          <p:nvPr/>
        </p:nvGrpSpPr>
        <p:grpSpPr>
          <a:xfrm>
            <a:off x="2689273" y="2296602"/>
            <a:ext cx="2302024" cy="846656"/>
            <a:chOff x="7272682" y="3041110"/>
            <a:chExt cx="2302024" cy="846656"/>
          </a:xfrm>
          <a:noFill/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18400C9-DC3D-CE4F-89B3-2C341C4681C6}"/>
                </a:ext>
              </a:extLst>
            </p:cNvPr>
            <p:cNvSpPr txBox="1"/>
            <p:nvPr/>
          </p:nvSpPr>
          <p:spPr>
            <a:xfrm>
              <a:off x="7656391" y="3041110"/>
              <a:ext cx="153460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4857"/>
                  </a:solidFill>
                  <a:latin typeface="카페24 아네모네" pitchFamily="2" charset="-127"/>
                  <a:ea typeface="카페24 아네모네" pitchFamily="2" charset="-127"/>
                </a:rPr>
                <a:t>Step 01</a:t>
              </a:r>
              <a:endParaRPr lang="ko-KR" altLang="en-US" dirty="0">
                <a:solidFill>
                  <a:srgbClr val="FF4857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D8FE613-E90A-7C48-8FC6-38300FD2F701}"/>
                </a:ext>
              </a:extLst>
            </p:cNvPr>
            <p:cNvSpPr txBox="1"/>
            <p:nvPr/>
          </p:nvSpPr>
          <p:spPr>
            <a:xfrm>
              <a:off x="7272682" y="3350118"/>
              <a:ext cx="2302024" cy="53764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400" b="1" dirty="0">
                  <a:solidFill>
                    <a:schemeClr val="bg2">
                      <a:lumMod val="1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수집</a:t>
              </a:r>
            </a:p>
          </p:txBody>
        </p:sp>
      </p:grpSp>
      <p:sp>
        <p:nvSpPr>
          <p:cNvPr id="103" name="사각형: 둥근 모서리 57">
            <a:extLst>
              <a:ext uri="{FF2B5EF4-FFF2-40B4-BE49-F238E27FC236}">
                <a16:creationId xmlns:a16="http://schemas.microsoft.com/office/drawing/2014/main" id="{BFFC16D5-44F6-DD4B-A143-D2371AEB5C6E}"/>
              </a:ext>
            </a:extLst>
          </p:cNvPr>
          <p:cNvSpPr/>
          <p:nvPr/>
        </p:nvSpPr>
        <p:spPr>
          <a:xfrm>
            <a:off x="2142737" y="4121825"/>
            <a:ext cx="3395098" cy="1779380"/>
          </a:xfrm>
          <a:prstGeom prst="roundRect">
            <a:avLst>
              <a:gd name="adj" fmla="val 7068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solidFill>
              <a:srgbClr val="15CE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B35B483-BC1C-BA42-84D8-684D47D3456F}"/>
              </a:ext>
            </a:extLst>
          </p:cNvPr>
          <p:cNvGrpSpPr/>
          <p:nvPr/>
        </p:nvGrpSpPr>
        <p:grpSpPr>
          <a:xfrm>
            <a:off x="2689273" y="4588187"/>
            <a:ext cx="2302024" cy="846656"/>
            <a:chOff x="7272682" y="3041110"/>
            <a:chExt cx="2302024" cy="846656"/>
          </a:xfrm>
          <a:solidFill>
            <a:schemeClr val="bg1">
              <a:lumMod val="75000"/>
              <a:alpha val="80000"/>
            </a:schemeClr>
          </a:solidFill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89D0522-FF08-C54A-B4AC-7AF35BCECEBF}"/>
                </a:ext>
              </a:extLst>
            </p:cNvPr>
            <p:cNvSpPr txBox="1"/>
            <p:nvPr/>
          </p:nvSpPr>
          <p:spPr>
            <a:xfrm>
              <a:off x="7656391" y="3041110"/>
              <a:ext cx="153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5CEFF"/>
                  </a:solidFill>
                  <a:latin typeface="카페24 아네모네" pitchFamily="2" charset="-127"/>
                  <a:ea typeface="카페24 아네모네" pitchFamily="2" charset="-127"/>
                </a:rPr>
                <a:t>Step 03</a:t>
              </a:r>
              <a:endParaRPr lang="ko-KR" altLang="en-US" dirty="0">
                <a:solidFill>
                  <a:srgbClr val="15CEFF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5AAA92C-5550-E340-9368-21C25763710B}"/>
                </a:ext>
              </a:extLst>
            </p:cNvPr>
            <p:cNvSpPr txBox="1"/>
            <p:nvPr/>
          </p:nvSpPr>
          <p:spPr>
            <a:xfrm>
              <a:off x="7272682" y="3350118"/>
              <a:ext cx="2302024" cy="53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400" b="1" dirty="0">
                  <a:solidFill>
                    <a:schemeClr val="bg2">
                      <a:lumMod val="1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추천 시스템 제작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CC330D-4A23-7746-A61D-F5AA28A7B430}"/>
              </a:ext>
            </a:extLst>
          </p:cNvPr>
          <p:cNvGrpSpPr/>
          <p:nvPr/>
        </p:nvGrpSpPr>
        <p:grpSpPr>
          <a:xfrm>
            <a:off x="1698742" y="2287564"/>
            <a:ext cx="864732" cy="864732"/>
            <a:chOff x="1731198" y="2308393"/>
            <a:chExt cx="864732" cy="864732"/>
          </a:xfrm>
        </p:grpSpPr>
        <p:sp>
          <p:nvSpPr>
            <p:cNvPr id="93" name="사각형: 둥근 모서리 53">
              <a:extLst>
                <a:ext uri="{FF2B5EF4-FFF2-40B4-BE49-F238E27FC236}">
                  <a16:creationId xmlns:a16="http://schemas.microsoft.com/office/drawing/2014/main" id="{A388BA76-7636-7A4F-AE45-2F3C13E7B7F3}"/>
                </a:ext>
              </a:extLst>
            </p:cNvPr>
            <p:cNvSpPr/>
            <p:nvPr/>
          </p:nvSpPr>
          <p:spPr>
            <a:xfrm>
              <a:off x="1731198" y="2308393"/>
              <a:ext cx="864732" cy="864732"/>
            </a:xfrm>
            <a:prstGeom prst="roundRect">
              <a:avLst>
                <a:gd name="adj" fmla="val 15434"/>
              </a:avLst>
            </a:prstGeom>
            <a:solidFill>
              <a:srgbClr val="FF4857"/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사각형: 둥근 모서리 53">
              <a:extLst>
                <a:ext uri="{FF2B5EF4-FFF2-40B4-BE49-F238E27FC236}">
                  <a16:creationId xmlns:a16="http://schemas.microsoft.com/office/drawing/2014/main" id="{05656023-3AF0-8D49-B220-7AEF6E6BD24E}"/>
                </a:ext>
              </a:extLst>
            </p:cNvPr>
            <p:cNvSpPr/>
            <p:nvPr/>
          </p:nvSpPr>
          <p:spPr>
            <a:xfrm>
              <a:off x="1805834" y="2383029"/>
              <a:ext cx="715460" cy="715460"/>
            </a:xfrm>
            <a:prstGeom prst="roundRect">
              <a:avLst>
                <a:gd name="adj" fmla="val 15420"/>
              </a:avLst>
            </a:prstGeom>
            <a:solidFill>
              <a:schemeClr val="bg1">
                <a:alpha val="60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33C89C9-498F-A24A-B6DB-E3368330C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3564" y="2470759"/>
              <a:ext cx="540000" cy="540000"/>
            </a:xfrm>
            <a:prstGeom prst="rect">
              <a:avLst/>
            </a:prstGeom>
          </p:spPr>
        </p:pic>
      </p:grpSp>
      <p:sp>
        <p:nvSpPr>
          <p:cNvPr id="112" name="사각형: 둥근 모서리 53">
            <a:extLst>
              <a:ext uri="{FF2B5EF4-FFF2-40B4-BE49-F238E27FC236}">
                <a16:creationId xmlns:a16="http://schemas.microsoft.com/office/drawing/2014/main" id="{73E85D79-9D4B-F649-8B77-4B98B7A35456}"/>
              </a:ext>
            </a:extLst>
          </p:cNvPr>
          <p:cNvSpPr/>
          <p:nvPr/>
        </p:nvSpPr>
        <p:spPr>
          <a:xfrm>
            <a:off x="6654165" y="2287564"/>
            <a:ext cx="864732" cy="864732"/>
          </a:xfrm>
          <a:prstGeom prst="roundRect">
            <a:avLst>
              <a:gd name="adj" fmla="val 15434"/>
            </a:avLst>
          </a:prstGeom>
          <a:solidFill>
            <a:srgbClr val="9550FF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53">
            <a:extLst>
              <a:ext uri="{FF2B5EF4-FFF2-40B4-BE49-F238E27FC236}">
                <a16:creationId xmlns:a16="http://schemas.microsoft.com/office/drawing/2014/main" id="{F4504A70-9301-664B-A7CB-C333372C8571}"/>
              </a:ext>
            </a:extLst>
          </p:cNvPr>
          <p:cNvSpPr/>
          <p:nvPr/>
        </p:nvSpPr>
        <p:spPr>
          <a:xfrm>
            <a:off x="6728801" y="2362200"/>
            <a:ext cx="715460" cy="715460"/>
          </a:xfrm>
          <a:prstGeom prst="roundRect">
            <a:avLst>
              <a:gd name="adj" fmla="val 15420"/>
            </a:avLst>
          </a:prstGeom>
          <a:solidFill>
            <a:schemeClr val="bg1">
              <a:alpha val="6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사각형: 둥근 모서리 53">
            <a:extLst>
              <a:ext uri="{FF2B5EF4-FFF2-40B4-BE49-F238E27FC236}">
                <a16:creationId xmlns:a16="http://schemas.microsoft.com/office/drawing/2014/main" id="{0E56FF96-0B90-E741-9C7A-68141FFB944E}"/>
              </a:ext>
            </a:extLst>
          </p:cNvPr>
          <p:cNvSpPr/>
          <p:nvPr/>
        </p:nvSpPr>
        <p:spPr>
          <a:xfrm>
            <a:off x="1698742" y="4525153"/>
            <a:ext cx="864732" cy="864732"/>
          </a:xfrm>
          <a:prstGeom prst="roundRect">
            <a:avLst>
              <a:gd name="adj" fmla="val 15434"/>
            </a:avLst>
          </a:prstGeom>
          <a:solidFill>
            <a:srgbClr val="15CEFF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사각형: 둥근 모서리 53">
            <a:extLst>
              <a:ext uri="{FF2B5EF4-FFF2-40B4-BE49-F238E27FC236}">
                <a16:creationId xmlns:a16="http://schemas.microsoft.com/office/drawing/2014/main" id="{AE59AC5E-2148-5142-A58B-A1E42B6B406C}"/>
              </a:ext>
            </a:extLst>
          </p:cNvPr>
          <p:cNvSpPr/>
          <p:nvPr/>
        </p:nvSpPr>
        <p:spPr>
          <a:xfrm>
            <a:off x="1773378" y="4599789"/>
            <a:ext cx="715460" cy="715460"/>
          </a:xfrm>
          <a:prstGeom prst="roundRect">
            <a:avLst>
              <a:gd name="adj" fmla="val 15420"/>
            </a:avLst>
          </a:prstGeom>
          <a:solidFill>
            <a:schemeClr val="bg1">
              <a:alpha val="6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737C9A-0FBF-4948-B78C-952101A5E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31" y="2449930"/>
            <a:ext cx="540000" cy="5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8D454BB-6643-5D47-AC31-215318D9B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08" y="4687519"/>
            <a:ext cx="540000" cy="540000"/>
          </a:xfrm>
          <a:prstGeom prst="rect">
            <a:avLst/>
          </a:prstGeom>
        </p:spPr>
      </p:pic>
      <p:sp>
        <p:nvSpPr>
          <p:cNvPr id="2" name="사각형: 둥근 모서리 57">
            <a:extLst>
              <a:ext uri="{FF2B5EF4-FFF2-40B4-BE49-F238E27FC236}">
                <a16:creationId xmlns:a16="http://schemas.microsoft.com/office/drawing/2014/main" id="{D5B6AF57-3550-6A67-5DCF-51F45355EE87}"/>
              </a:ext>
            </a:extLst>
          </p:cNvPr>
          <p:cNvSpPr/>
          <p:nvPr/>
        </p:nvSpPr>
        <p:spPr>
          <a:xfrm>
            <a:off x="7086533" y="4121825"/>
            <a:ext cx="3395098" cy="1779380"/>
          </a:xfrm>
          <a:prstGeom prst="roundRect">
            <a:avLst>
              <a:gd name="adj" fmla="val 7068"/>
            </a:avLst>
          </a:prstGeom>
          <a:solidFill>
            <a:schemeClr val="bg1">
              <a:lumMod val="75000"/>
              <a:alpha val="80000"/>
            </a:schemeClr>
          </a:solidFill>
          <a:ln w="19050">
            <a:solidFill>
              <a:srgbClr val="14DE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786808-CFE8-5312-34C9-EA5843416B02}"/>
              </a:ext>
            </a:extLst>
          </p:cNvPr>
          <p:cNvGrpSpPr/>
          <p:nvPr/>
        </p:nvGrpSpPr>
        <p:grpSpPr>
          <a:xfrm>
            <a:off x="7426635" y="4588187"/>
            <a:ext cx="2714892" cy="846656"/>
            <a:chOff x="7272682" y="3041110"/>
            <a:chExt cx="2302024" cy="8466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6FF630-F273-334E-FE7E-D63E7E9CAF6B}"/>
                </a:ext>
              </a:extLst>
            </p:cNvPr>
            <p:cNvSpPr txBox="1"/>
            <p:nvPr/>
          </p:nvSpPr>
          <p:spPr>
            <a:xfrm>
              <a:off x="7656391" y="3041110"/>
              <a:ext cx="153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14DE7E"/>
                  </a:solidFill>
                  <a:latin typeface="카페24 아네모네" pitchFamily="2" charset="-127"/>
                  <a:ea typeface="카페24 아네모네" pitchFamily="2" charset="-127"/>
                </a:rPr>
                <a:t>Step 04</a:t>
              </a:r>
              <a:endParaRPr lang="ko-KR" altLang="en-US" dirty="0">
                <a:solidFill>
                  <a:srgbClr val="14DE7E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D4BB93-26CF-E13E-112B-E943A7A00ED1}"/>
                </a:ext>
              </a:extLst>
            </p:cNvPr>
            <p:cNvSpPr txBox="1"/>
            <p:nvPr/>
          </p:nvSpPr>
          <p:spPr>
            <a:xfrm>
              <a:off x="7272682" y="3350118"/>
              <a:ext cx="2302024" cy="53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400" b="1" dirty="0">
                  <a:solidFill>
                    <a:schemeClr val="bg2">
                      <a:lumMod val="1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웹 프로덕트 제작</a:t>
              </a:r>
            </a:p>
          </p:txBody>
        </p:sp>
      </p:grpSp>
      <p:sp>
        <p:nvSpPr>
          <p:cNvPr id="6" name="사각형: 둥근 모서리 53">
            <a:extLst>
              <a:ext uri="{FF2B5EF4-FFF2-40B4-BE49-F238E27FC236}">
                <a16:creationId xmlns:a16="http://schemas.microsoft.com/office/drawing/2014/main" id="{737EE6B8-E5FC-4221-7CE3-7A25E5A03AF6}"/>
              </a:ext>
            </a:extLst>
          </p:cNvPr>
          <p:cNvSpPr/>
          <p:nvPr/>
        </p:nvSpPr>
        <p:spPr>
          <a:xfrm>
            <a:off x="6654165" y="4525153"/>
            <a:ext cx="864732" cy="864732"/>
          </a:xfrm>
          <a:prstGeom prst="roundRect">
            <a:avLst>
              <a:gd name="adj" fmla="val 15434"/>
            </a:avLst>
          </a:prstGeom>
          <a:solidFill>
            <a:srgbClr val="14DE7E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53">
            <a:extLst>
              <a:ext uri="{FF2B5EF4-FFF2-40B4-BE49-F238E27FC236}">
                <a16:creationId xmlns:a16="http://schemas.microsoft.com/office/drawing/2014/main" id="{56277B3C-71A0-4D2E-E466-86A06A61CEEC}"/>
              </a:ext>
            </a:extLst>
          </p:cNvPr>
          <p:cNvSpPr/>
          <p:nvPr/>
        </p:nvSpPr>
        <p:spPr>
          <a:xfrm>
            <a:off x="6728801" y="4599789"/>
            <a:ext cx="715460" cy="715460"/>
          </a:xfrm>
          <a:prstGeom prst="roundRect">
            <a:avLst>
              <a:gd name="adj" fmla="val 15420"/>
            </a:avLst>
          </a:prstGeom>
          <a:solidFill>
            <a:schemeClr val="bg1">
              <a:alpha val="6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9D47B2-2281-7734-512F-EEAB0B507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534" y="467905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96249-72F1-C7DE-2440-2CE12660C35C}"/>
              </a:ext>
            </a:extLst>
          </p:cNvPr>
          <p:cNvSpPr/>
          <p:nvPr/>
        </p:nvSpPr>
        <p:spPr>
          <a:xfrm>
            <a:off x="2430379" y="2087479"/>
            <a:ext cx="7331242" cy="2683042"/>
          </a:xfrm>
          <a:prstGeom prst="rect">
            <a:avLst/>
          </a:prstGeom>
          <a:noFill/>
          <a:ln>
            <a:solidFill>
              <a:srgbClr val="FF48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56E1A-CD7C-64B7-47D2-9D368E717BF8}"/>
              </a:ext>
            </a:extLst>
          </p:cNvPr>
          <p:cNvSpPr txBox="1"/>
          <p:nvPr/>
        </p:nvSpPr>
        <p:spPr>
          <a:xfrm>
            <a:off x="4104480" y="3044281"/>
            <a:ext cx="398303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7F242D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01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데이터 수집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251AA3FE-E89E-2828-F2B9-37327D84BD5E}"/>
              </a:ext>
            </a:extLst>
          </p:cNvPr>
          <p:cNvSpPr/>
          <p:nvPr/>
        </p:nvSpPr>
        <p:spPr>
          <a:xfrm rot="5400000">
            <a:off x="2490502" y="2172468"/>
            <a:ext cx="179708" cy="179708"/>
          </a:xfrm>
          <a:prstGeom prst="rtTriangle">
            <a:avLst/>
          </a:prstGeom>
          <a:solidFill>
            <a:srgbClr val="FF4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0B6B14D-0C1B-A018-420B-882ED84B75C3}"/>
              </a:ext>
            </a:extLst>
          </p:cNvPr>
          <p:cNvSpPr/>
          <p:nvPr/>
        </p:nvSpPr>
        <p:spPr>
          <a:xfrm rot="16200000">
            <a:off x="9581913" y="4590813"/>
            <a:ext cx="179708" cy="179708"/>
          </a:xfrm>
          <a:prstGeom prst="rtTriangle">
            <a:avLst/>
          </a:prstGeom>
          <a:solidFill>
            <a:srgbClr val="FF4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56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B1D257-63FC-4199-A125-7E6A23CAA902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FF4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5F9CA-E12E-444B-80BC-519D86E5CB5A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7F242D"/>
                </a:solidFill>
                <a:latin typeface="카페24 아네모네" pitchFamily="2" charset="-127"/>
                <a:ea typeface="카페24 아네모네" pitchFamily="2" charset="-127"/>
              </a:rPr>
              <a:t>01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수집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B434998-3DB7-CF40-97D9-6CD0227CA962}"/>
              </a:ext>
            </a:extLst>
          </p:cNvPr>
          <p:cNvGrpSpPr/>
          <p:nvPr/>
        </p:nvGrpSpPr>
        <p:grpSpPr>
          <a:xfrm>
            <a:off x="1617403" y="3133824"/>
            <a:ext cx="2667000" cy="2646911"/>
            <a:chOff x="1723736" y="2237527"/>
            <a:chExt cx="2667000" cy="264691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DFE0A04-37A4-FA40-81D7-F24E5F43084A}"/>
                </a:ext>
              </a:extLst>
            </p:cNvPr>
            <p:cNvGrpSpPr/>
            <p:nvPr/>
          </p:nvGrpSpPr>
          <p:grpSpPr>
            <a:xfrm>
              <a:off x="1723736" y="2237527"/>
              <a:ext cx="2667000" cy="2272688"/>
              <a:chOff x="6013467" y="1264839"/>
              <a:chExt cx="2667000" cy="2272688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7D0C3C-3A08-AA4C-97BC-8FD50832D523}"/>
                  </a:ext>
                </a:extLst>
              </p:cNvPr>
              <p:cNvSpPr txBox="1"/>
              <p:nvPr/>
            </p:nvSpPr>
            <p:spPr>
              <a:xfrm>
                <a:off x="6495274" y="1264839"/>
                <a:ext cx="1703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공공데이터</a:t>
                </a:r>
                <a:endParaRPr lang="en-US" altLang="ko-KR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63" name="오른쪽 대괄호 12">
                <a:extLst>
                  <a:ext uri="{FF2B5EF4-FFF2-40B4-BE49-F238E27FC236}">
                    <a16:creationId xmlns:a16="http://schemas.microsoft.com/office/drawing/2014/main" id="{8B65FD73-FF12-9743-ACC4-C5066E731008}"/>
                  </a:ext>
                </a:extLst>
              </p:cNvPr>
              <p:cNvSpPr/>
              <p:nvPr/>
            </p:nvSpPr>
            <p:spPr>
              <a:xfrm>
                <a:off x="8350267" y="1494532"/>
                <a:ext cx="330200" cy="2042995"/>
              </a:xfrm>
              <a:prstGeom prst="rightBracket">
                <a:avLst>
                  <a:gd name="adj" fmla="val 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오른쪽 대괄호 13">
                <a:extLst>
                  <a:ext uri="{FF2B5EF4-FFF2-40B4-BE49-F238E27FC236}">
                    <a16:creationId xmlns:a16="http://schemas.microsoft.com/office/drawing/2014/main" id="{E46880F5-5F95-6644-BCFB-09309F3D0595}"/>
                  </a:ext>
                </a:extLst>
              </p:cNvPr>
              <p:cNvSpPr/>
              <p:nvPr/>
            </p:nvSpPr>
            <p:spPr>
              <a:xfrm flipH="1">
                <a:off x="6013467" y="1494532"/>
                <a:ext cx="330200" cy="2042995"/>
              </a:xfrm>
              <a:prstGeom prst="rightBracket">
                <a:avLst>
                  <a:gd name="adj" fmla="val 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5164D80-B0D3-1947-BB0C-4037F29DF82A}"/>
                  </a:ext>
                </a:extLst>
              </p:cNvPr>
              <p:cNvSpPr txBox="1"/>
              <p:nvPr/>
            </p:nvSpPr>
            <p:spPr>
              <a:xfrm>
                <a:off x="6159534" y="1590057"/>
                <a:ext cx="2374866" cy="180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90000"/>
                  </a:lnSpc>
                </a:pPr>
                <a:r>
                  <a:rPr lang="ko-KR" altLang="en-US" sz="12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반려견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산책 가능한 공원 정보</a:t>
                </a:r>
                <a:endPara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9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공공 화장실 정보</a:t>
                </a:r>
                <a:endPara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9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동물 용품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동물 약국 정보</a:t>
                </a:r>
                <a:endPara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9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대중교통 정보</a:t>
                </a:r>
                <a:endPara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90000"/>
                  </a:lnSpc>
                </a:pP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동물 병원 정보</a:t>
                </a:r>
                <a:endPara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887DF9-B392-B446-91E1-190FF9B98A47}"/>
                </a:ext>
              </a:extLst>
            </p:cNvPr>
            <p:cNvSpPr txBox="1"/>
            <p:nvPr/>
          </p:nvSpPr>
          <p:spPr>
            <a:xfrm>
              <a:off x="1801579" y="4643666"/>
              <a:ext cx="2336856" cy="240772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출처 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문화 빅데이터 플랫폼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서울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열린데이터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광장</a:t>
              </a:r>
              <a:endParaRPr lang="en-US" altLang="ko-KR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6C3522C-37E6-F343-B8B3-9EAD6A138756}"/>
              </a:ext>
            </a:extLst>
          </p:cNvPr>
          <p:cNvGrpSpPr/>
          <p:nvPr/>
        </p:nvGrpSpPr>
        <p:grpSpPr>
          <a:xfrm>
            <a:off x="4766419" y="3133824"/>
            <a:ext cx="2667000" cy="2646911"/>
            <a:chOff x="4762500" y="2237527"/>
            <a:chExt cx="2667000" cy="2646911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A2BA937-97A3-9C45-A209-1A85B34AE360}"/>
                </a:ext>
              </a:extLst>
            </p:cNvPr>
            <p:cNvGrpSpPr/>
            <p:nvPr/>
          </p:nvGrpSpPr>
          <p:grpSpPr>
            <a:xfrm>
              <a:off x="4762500" y="2237527"/>
              <a:ext cx="2667000" cy="2272688"/>
              <a:chOff x="6013467" y="1264839"/>
              <a:chExt cx="2667000" cy="227268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81200E6-A64A-AF46-8291-A11356D693F5}"/>
                  </a:ext>
                </a:extLst>
              </p:cNvPr>
              <p:cNvSpPr txBox="1"/>
              <p:nvPr/>
            </p:nvSpPr>
            <p:spPr>
              <a:xfrm>
                <a:off x="6343667" y="1264839"/>
                <a:ext cx="2006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웹사이트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크롤링</a:t>
                </a:r>
                <a:endParaRPr lang="en-US" altLang="ko-KR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72" name="오른쪽 대괄호 18">
                <a:extLst>
                  <a:ext uri="{FF2B5EF4-FFF2-40B4-BE49-F238E27FC236}">
                    <a16:creationId xmlns:a16="http://schemas.microsoft.com/office/drawing/2014/main" id="{922B454E-1CE4-E041-9AEF-558177EC8E81}"/>
                  </a:ext>
                </a:extLst>
              </p:cNvPr>
              <p:cNvSpPr/>
              <p:nvPr/>
            </p:nvSpPr>
            <p:spPr>
              <a:xfrm>
                <a:off x="8350267" y="1494532"/>
                <a:ext cx="330200" cy="2042995"/>
              </a:xfrm>
              <a:prstGeom prst="rightBracket">
                <a:avLst>
                  <a:gd name="adj" fmla="val 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오른쪽 대괄호 19">
                <a:extLst>
                  <a:ext uri="{FF2B5EF4-FFF2-40B4-BE49-F238E27FC236}">
                    <a16:creationId xmlns:a16="http://schemas.microsoft.com/office/drawing/2014/main" id="{EBF92B44-0CE2-824E-B15A-CF9F8565F8C7}"/>
                  </a:ext>
                </a:extLst>
              </p:cNvPr>
              <p:cNvSpPr/>
              <p:nvPr/>
            </p:nvSpPr>
            <p:spPr>
              <a:xfrm flipH="1">
                <a:off x="6013467" y="1494532"/>
                <a:ext cx="330200" cy="2042995"/>
              </a:xfrm>
              <a:prstGeom prst="rightBracket">
                <a:avLst>
                  <a:gd name="adj" fmla="val 0"/>
                </a:avLst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94F358B-0AA1-F34D-8E7D-CD7904C647CE}"/>
                  </a:ext>
                </a:extLst>
              </p:cNvPr>
              <p:cNvSpPr txBox="1"/>
              <p:nvPr/>
            </p:nvSpPr>
            <p:spPr>
              <a:xfrm>
                <a:off x="6159534" y="2246979"/>
                <a:ext cx="2374866" cy="74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90000"/>
                  </a:lnSpc>
                </a:pPr>
                <a:r>
                  <a:rPr lang="ko-KR" altLang="en-US" sz="12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반려견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동반 가능 식당 및 카페 정보</a:t>
                </a:r>
                <a:endPara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>
                  <a:lnSpc>
                    <a:spcPct val="190000"/>
                  </a:lnSpc>
                </a:pPr>
                <a:r>
                  <a:rPr lang="en-US" altLang="ko-KR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영업시간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음식종류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동반조건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위치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2B0117-9EA7-1C4D-A6F8-EEA70B5D4CA5}"/>
                </a:ext>
              </a:extLst>
            </p:cNvPr>
            <p:cNvSpPr txBox="1"/>
            <p:nvPr/>
          </p:nvSpPr>
          <p:spPr>
            <a:xfrm>
              <a:off x="4830809" y="4643666"/>
              <a:ext cx="1791260" cy="240772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출처 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하트독</a:t>
              </a:r>
              <a:endParaRPr lang="en-US" altLang="ko-KR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1719FF9-CF7B-CA42-80E2-11D420499781}"/>
              </a:ext>
            </a:extLst>
          </p:cNvPr>
          <p:cNvSpPr txBox="1"/>
          <p:nvPr/>
        </p:nvSpPr>
        <p:spPr>
          <a:xfrm>
            <a:off x="8245634" y="3133824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</a:p>
        </p:txBody>
      </p:sp>
      <p:sp>
        <p:nvSpPr>
          <p:cNvPr id="79" name="오른쪽 대괄호 18">
            <a:extLst>
              <a:ext uri="{FF2B5EF4-FFF2-40B4-BE49-F238E27FC236}">
                <a16:creationId xmlns:a16="http://schemas.microsoft.com/office/drawing/2014/main" id="{C9DE8E63-951C-F84B-B2B9-A9C2C43ACF38}"/>
              </a:ext>
            </a:extLst>
          </p:cNvPr>
          <p:cNvSpPr/>
          <p:nvPr/>
        </p:nvSpPr>
        <p:spPr>
          <a:xfrm>
            <a:off x="10252234" y="3363517"/>
            <a:ext cx="330200" cy="2042995"/>
          </a:xfrm>
          <a:prstGeom prst="rightBracket">
            <a:avLst>
              <a:gd name="adj" fmla="val 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0" name="오른쪽 대괄호 19">
            <a:extLst>
              <a:ext uri="{FF2B5EF4-FFF2-40B4-BE49-F238E27FC236}">
                <a16:creationId xmlns:a16="http://schemas.microsoft.com/office/drawing/2014/main" id="{461350C3-B914-FF47-B597-5CEB15F84B16}"/>
              </a:ext>
            </a:extLst>
          </p:cNvPr>
          <p:cNvSpPr/>
          <p:nvPr/>
        </p:nvSpPr>
        <p:spPr>
          <a:xfrm flipH="1">
            <a:off x="7915434" y="3363517"/>
            <a:ext cx="330200" cy="2042995"/>
          </a:xfrm>
          <a:prstGeom prst="rightBracket">
            <a:avLst>
              <a:gd name="adj" fmla="val 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211055-6FAA-3F40-AE91-A58FF76F81AA}"/>
              </a:ext>
            </a:extLst>
          </p:cNvPr>
          <p:cNvSpPr txBox="1"/>
          <p:nvPr/>
        </p:nvSpPr>
        <p:spPr>
          <a:xfrm>
            <a:off x="7983743" y="5539963"/>
            <a:ext cx="1791260" cy="24077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카카오</a:t>
            </a:r>
            <a:r>
              <a:rPr lang="en-US" altLang="ko-KR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</a:t>
            </a:r>
            <a:endParaRPr lang="en-US" altLang="ko-KR" sz="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AF631C-BEFB-CC4B-9875-99D55694171D}"/>
              </a:ext>
            </a:extLst>
          </p:cNvPr>
          <p:cNvSpPr txBox="1"/>
          <p:nvPr/>
        </p:nvSpPr>
        <p:spPr>
          <a:xfrm>
            <a:off x="959050" y="1598768"/>
            <a:ext cx="438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사용 데이터 변경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1A1D58-7749-5447-BB8C-FCACFFBD7DF2}"/>
              </a:ext>
            </a:extLst>
          </p:cNvPr>
          <p:cNvSpPr txBox="1"/>
          <p:nvPr/>
        </p:nvSpPr>
        <p:spPr>
          <a:xfrm>
            <a:off x="959049" y="1998878"/>
            <a:ext cx="10210399" cy="555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 선정 시에는 서울시 최적의 산책 코스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개를 추천해 주고 자 하였으나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입력한 조건에 충족하는 코스를 추천해 주는 방식으로 프로젝트를 더욱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구체화하였고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맞춰 필요한 데이터가 변경되어 기존에 사용하고자 하던 데이터 중 일부를 사용하지 않고 추가적으로 새로운 데이터를 수집하게 되었음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D4707-8432-78D1-3805-308B35E3FE68}"/>
              </a:ext>
            </a:extLst>
          </p:cNvPr>
          <p:cNvSpPr txBox="1"/>
          <p:nvPr/>
        </p:nvSpPr>
        <p:spPr>
          <a:xfrm>
            <a:off x="8061501" y="4115964"/>
            <a:ext cx="2374866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9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주소별 경도</a:t>
            </a:r>
            <a:r>
              <a: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위도 정보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9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도로명 주소별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법정동</a:t>
            </a:r>
            <a:r>
              <a:rPr lang="ko-KR" altLang="en-US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정보</a:t>
            </a:r>
            <a:endParaRPr lang="en-US" altLang="ko-KR" sz="1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38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B1D257-63FC-4199-A125-7E6A23CAA902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FF4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5F9CA-E12E-444B-80BC-519D86E5CB5A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7F242D"/>
                </a:solidFill>
                <a:latin typeface="카페24 아네모네" pitchFamily="2" charset="-127"/>
                <a:ea typeface="카페24 아네모네" pitchFamily="2" charset="-127"/>
              </a:rPr>
              <a:t>01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C98C1-EC85-E942-A82A-9620631524A6}"/>
              </a:ext>
            </a:extLst>
          </p:cNvPr>
          <p:cNvSpPr txBox="1"/>
          <p:nvPr/>
        </p:nvSpPr>
        <p:spPr>
          <a:xfrm>
            <a:off x="8138105" y="1798825"/>
            <a:ext cx="298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웹사이트 </a:t>
            </a:r>
            <a:r>
              <a:rPr lang="ko-KR" altLang="en-US" sz="2000" dirty="0" err="1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크롤링</a:t>
            </a:r>
            <a:endParaRPr lang="ko-KR" altLang="en-US" sz="2000" dirty="0">
              <a:solidFill>
                <a:schemeClr val="bg1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E88D5-2DC1-5242-8134-B9F5CCFCA1FA}"/>
              </a:ext>
            </a:extLst>
          </p:cNvPr>
          <p:cNvSpPr txBox="1"/>
          <p:nvPr/>
        </p:nvSpPr>
        <p:spPr>
          <a:xfrm>
            <a:off x="8138104" y="2198933"/>
            <a:ext cx="3606221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 생활 정보 플랫폼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하트독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</a:t>
            </a:r>
          </a:p>
          <a:p>
            <a:pPr>
              <a:lnSpc>
                <a:spcPct val="16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반려견과 함께 이용 가능한 식당 및 카페 정보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3" name="온라인 미디어 1" descr="crawling-HD 1080p">
            <a:hlinkClick r:id="" action="ppaction://media"/>
            <a:extLst>
              <a:ext uri="{FF2B5EF4-FFF2-40B4-BE49-F238E27FC236}">
                <a16:creationId xmlns:a16="http://schemas.microsoft.com/office/drawing/2014/main" id="{417F8984-040A-284C-AE5F-00E37F22F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9391" y="1798825"/>
            <a:ext cx="6840000" cy="38475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FED6BD7D-E0FE-771D-2FC4-D3F0D8A46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0585" y="4295805"/>
            <a:ext cx="202376" cy="20237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6D3FA54-034D-E7F2-FE3C-FC24E2A96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0585" y="4594255"/>
            <a:ext cx="202376" cy="202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5E884B-28F2-B269-B85F-2603E8F850C2}"/>
              </a:ext>
            </a:extLst>
          </p:cNvPr>
          <p:cNvSpPr txBox="1"/>
          <p:nvPr/>
        </p:nvSpPr>
        <p:spPr>
          <a:xfrm>
            <a:off x="8138104" y="4184738"/>
            <a:ext cx="3606221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지도에 위치를 표시하기 위해 경도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위도 정보 필요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시스템 반영을 위해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법정동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정보 필요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3AF59-1314-6505-6810-132D19D42800}"/>
              </a:ext>
            </a:extLst>
          </p:cNvPr>
          <p:cNvSpPr txBox="1"/>
          <p:nvPr/>
        </p:nvSpPr>
        <p:spPr>
          <a:xfrm>
            <a:off x="8138105" y="3784630"/>
            <a:ext cx="298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추가 정보 수집</a:t>
            </a:r>
            <a:endParaRPr lang="ko-KR" altLang="en-US" sz="2000" dirty="0">
              <a:solidFill>
                <a:schemeClr val="bg1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863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96249-72F1-C7DE-2440-2CE12660C35C}"/>
              </a:ext>
            </a:extLst>
          </p:cNvPr>
          <p:cNvSpPr/>
          <p:nvPr/>
        </p:nvSpPr>
        <p:spPr>
          <a:xfrm>
            <a:off x="2430379" y="2087479"/>
            <a:ext cx="7331242" cy="2683042"/>
          </a:xfrm>
          <a:prstGeom prst="rect">
            <a:avLst/>
          </a:prstGeom>
          <a:noFill/>
          <a:ln>
            <a:solidFill>
              <a:srgbClr val="955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56E1A-CD7C-64B7-47D2-9D368E717BF8}"/>
              </a:ext>
            </a:extLst>
          </p:cNvPr>
          <p:cNvSpPr txBox="1"/>
          <p:nvPr/>
        </p:nvSpPr>
        <p:spPr>
          <a:xfrm>
            <a:off x="3845559" y="3044281"/>
            <a:ext cx="450088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srgbClr val="482E72"/>
                </a:solidFill>
                <a:latin typeface="카페24 아네모네" pitchFamily="2" charset="-127"/>
                <a:ea typeface="카페24 아네모네" pitchFamily="2" charset="-127"/>
              </a:rPr>
              <a:t>02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데이터 </a:t>
            </a:r>
            <a:r>
              <a:rPr kumimoji="0" lang="ko-KR" alt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전처리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카페24 아네모네" pitchFamily="2" charset="-127"/>
              <a:ea typeface="카페24 아네모네" pitchFamily="2" charset="-127"/>
              <a:cs typeface="+mn-cs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251AA3FE-E89E-2828-F2B9-37327D84BD5E}"/>
              </a:ext>
            </a:extLst>
          </p:cNvPr>
          <p:cNvSpPr/>
          <p:nvPr/>
        </p:nvSpPr>
        <p:spPr>
          <a:xfrm rot="5400000">
            <a:off x="2490502" y="2172468"/>
            <a:ext cx="179708" cy="179708"/>
          </a:xfrm>
          <a:prstGeom prst="rtTriangle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0B6B14D-0C1B-A018-420B-882ED84B75C3}"/>
              </a:ext>
            </a:extLst>
          </p:cNvPr>
          <p:cNvSpPr/>
          <p:nvPr/>
        </p:nvSpPr>
        <p:spPr>
          <a:xfrm rot="16200000">
            <a:off x="9581913" y="4590813"/>
            <a:ext cx="179708" cy="179708"/>
          </a:xfrm>
          <a:prstGeom prst="rtTriangle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93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75568F-84FA-4452-00AF-A4AA648D7AE1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EFE3D-3233-628A-F811-928B04A3A202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82E72"/>
                </a:solidFill>
                <a:latin typeface="카페24 아네모네" pitchFamily="2" charset="-127"/>
                <a:ea typeface="카페24 아네모네" pitchFamily="2" charset="-127"/>
              </a:rPr>
              <a:t>02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전처리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6BD791-B920-895B-0843-2A425F7A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824586"/>
              </p:ext>
            </p:extLst>
          </p:nvPr>
        </p:nvGraphicFramePr>
        <p:xfrm>
          <a:off x="701749" y="1775459"/>
          <a:ext cx="10930270" cy="3455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70">
                  <a:extLst>
                    <a:ext uri="{9D8B030D-6E8A-4147-A177-3AD203B41FA5}">
                      <a16:colId xmlns:a16="http://schemas.microsoft.com/office/drawing/2014/main" val="1867574600"/>
                    </a:ext>
                  </a:extLst>
                </a:gridCol>
                <a:gridCol w="2115879">
                  <a:extLst>
                    <a:ext uri="{9D8B030D-6E8A-4147-A177-3AD203B41FA5}">
                      <a16:colId xmlns:a16="http://schemas.microsoft.com/office/drawing/2014/main" val="2232011998"/>
                    </a:ext>
                  </a:extLst>
                </a:gridCol>
                <a:gridCol w="1741613">
                  <a:extLst>
                    <a:ext uri="{9D8B030D-6E8A-4147-A177-3AD203B41FA5}">
                      <a16:colId xmlns:a16="http://schemas.microsoft.com/office/drawing/2014/main" val="1274455637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12746390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266301848"/>
                    </a:ext>
                  </a:extLst>
                </a:gridCol>
              </a:tblGrid>
              <a:tr h="436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용도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추출 값 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 주요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96561"/>
                  </a:ext>
                </a:extLst>
              </a:tr>
              <a:tr h="75323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국내 문화체육관광 분야 국립</a:t>
                      </a:r>
                      <a:r>
                        <a:rPr lang="en-US" altLang="ko-KR" sz="12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2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도립</a:t>
                      </a:r>
                      <a:r>
                        <a:rPr lang="en-US" altLang="ko-KR" sz="12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200" b="0" i="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군립</a:t>
                      </a:r>
                      <a:r>
                        <a:rPr lang="ko-KR" altLang="en-US" sz="12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및 도시내 공원 데이터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반려견이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산책 가능한 공원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공원명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17859"/>
                  </a:ext>
                </a:extLst>
              </a:tr>
              <a:tr h="75323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분류코드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지역근린공원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국립공원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대형시민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도심공원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65938"/>
                  </a:ext>
                </a:extLst>
              </a:tr>
              <a:tr h="43639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시도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주소 칼럼 결합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30100"/>
                  </a:ext>
                </a:extLst>
              </a:tr>
              <a:tr h="5380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자치구명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소재 구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61112"/>
                  </a:ext>
                </a:extLst>
              </a:tr>
              <a:tr h="5380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X, Y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05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07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75568F-84FA-4452-00AF-A4AA648D7AE1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EFE3D-3233-628A-F811-928B04A3A202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82E72"/>
                </a:solidFill>
                <a:latin typeface="카페24 아네모네" pitchFamily="2" charset="-127"/>
                <a:ea typeface="카페24 아네모네" pitchFamily="2" charset="-127"/>
              </a:rPr>
              <a:t>02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전처리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6BD791-B920-895B-0843-2A425F7A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189785"/>
              </p:ext>
            </p:extLst>
          </p:nvPr>
        </p:nvGraphicFramePr>
        <p:xfrm>
          <a:off x="701749" y="1775459"/>
          <a:ext cx="10930270" cy="3455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70">
                  <a:extLst>
                    <a:ext uri="{9D8B030D-6E8A-4147-A177-3AD203B41FA5}">
                      <a16:colId xmlns:a16="http://schemas.microsoft.com/office/drawing/2014/main" val="1867574600"/>
                    </a:ext>
                  </a:extLst>
                </a:gridCol>
                <a:gridCol w="2115879">
                  <a:extLst>
                    <a:ext uri="{9D8B030D-6E8A-4147-A177-3AD203B41FA5}">
                      <a16:colId xmlns:a16="http://schemas.microsoft.com/office/drawing/2014/main" val="2232011998"/>
                    </a:ext>
                  </a:extLst>
                </a:gridCol>
                <a:gridCol w="1741613">
                  <a:extLst>
                    <a:ext uri="{9D8B030D-6E8A-4147-A177-3AD203B41FA5}">
                      <a16:colId xmlns:a16="http://schemas.microsoft.com/office/drawing/2014/main" val="1274455637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12746390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266301848"/>
                    </a:ext>
                  </a:extLst>
                </a:gridCol>
              </a:tblGrid>
              <a:tr h="436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용도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추출 값 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 주요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96561"/>
                  </a:ext>
                </a:extLst>
              </a:tr>
              <a:tr h="60378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수유실 및 어린이 이용가능 공중화장실 등 부모를 위한 편의시설 목록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반려견이 사용 가능한</a:t>
                      </a:r>
                      <a:endParaRPr lang="en-US" altLang="ko-KR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공중 화장실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17859"/>
                  </a:ext>
                </a:extLst>
              </a:tr>
              <a:tr h="6037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자치구명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65938"/>
                  </a:ext>
                </a:extLst>
              </a:tr>
              <a:tr h="6037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도로명주소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소재 구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시도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주소 칼럼 결합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30100"/>
                  </a:ext>
                </a:extLst>
              </a:tr>
              <a:tr h="6037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형식 통일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출력 형식 통일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61112"/>
                  </a:ext>
                </a:extLst>
              </a:tr>
              <a:tr h="60378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X, Y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05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56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75568F-84FA-4452-00AF-A4AA648D7AE1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EFE3D-3233-628A-F811-928B04A3A202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82E72"/>
                </a:solidFill>
                <a:latin typeface="카페24 아네모네" pitchFamily="2" charset="-127"/>
                <a:ea typeface="카페24 아네모네" pitchFamily="2" charset="-127"/>
              </a:rPr>
              <a:t>02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전처리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6BD791-B920-895B-0843-2A425F7A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657574"/>
              </p:ext>
            </p:extLst>
          </p:nvPr>
        </p:nvGraphicFramePr>
        <p:xfrm>
          <a:off x="701749" y="1775459"/>
          <a:ext cx="10930270" cy="3993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70">
                  <a:extLst>
                    <a:ext uri="{9D8B030D-6E8A-4147-A177-3AD203B41FA5}">
                      <a16:colId xmlns:a16="http://schemas.microsoft.com/office/drawing/2014/main" val="1867574600"/>
                    </a:ext>
                  </a:extLst>
                </a:gridCol>
                <a:gridCol w="2115879">
                  <a:extLst>
                    <a:ext uri="{9D8B030D-6E8A-4147-A177-3AD203B41FA5}">
                      <a16:colId xmlns:a16="http://schemas.microsoft.com/office/drawing/2014/main" val="2232011998"/>
                    </a:ext>
                  </a:extLst>
                </a:gridCol>
                <a:gridCol w="1741613">
                  <a:extLst>
                    <a:ext uri="{9D8B030D-6E8A-4147-A177-3AD203B41FA5}">
                      <a16:colId xmlns:a16="http://schemas.microsoft.com/office/drawing/2014/main" val="1274455637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12746390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266301848"/>
                    </a:ext>
                  </a:extLst>
                </a:gridCol>
              </a:tblGrid>
              <a:tr h="436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용도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추출 값 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 주요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96561"/>
                  </a:ext>
                </a:extLst>
              </a:tr>
              <a:tr h="592821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동물병원 정보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약품 및 용품을</a:t>
                      </a:r>
                      <a:endParaRPr lang="en-US" altLang="ko-KR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구매할 수 있는 동물 약국</a:t>
                      </a:r>
                      <a:r>
                        <a:rPr lang="en-US" altLang="ko-KR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동물 용품점의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시설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동물약국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동물 용품점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17859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시설명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65938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자치구명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30100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도로명주소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소재 구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시도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주소 칼럼 결합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61112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전화번호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형식 통일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출력 형식 통일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05808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경도</a:t>
                      </a:r>
                      <a:r>
                        <a:rPr lang="en-US" altLang="ko-KR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X, Y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54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07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75568F-84FA-4452-00AF-A4AA648D7AE1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EFE3D-3233-628A-F811-928B04A3A202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82E72"/>
                </a:solidFill>
                <a:latin typeface="카페24 아네모네" pitchFamily="2" charset="-127"/>
                <a:ea typeface="카페24 아네모네" pitchFamily="2" charset="-127"/>
              </a:rPr>
              <a:t>02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전처리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6BD791-B920-895B-0843-2A425F7A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760196"/>
              </p:ext>
            </p:extLst>
          </p:nvPr>
        </p:nvGraphicFramePr>
        <p:xfrm>
          <a:off x="701749" y="1775459"/>
          <a:ext cx="10930270" cy="3993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70">
                  <a:extLst>
                    <a:ext uri="{9D8B030D-6E8A-4147-A177-3AD203B41FA5}">
                      <a16:colId xmlns:a16="http://schemas.microsoft.com/office/drawing/2014/main" val="1867574600"/>
                    </a:ext>
                  </a:extLst>
                </a:gridCol>
                <a:gridCol w="2115879">
                  <a:extLst>
                    <a:ext uri="{9D8B030D-6E8A-4147-A177-3AD203B41FA5}">
                      <a16:colId xmlns:a16="http://schemas.microsoft.com/office/drawing/2014/main" val="2232011998"/>
                    </a:ext>
                  </a:extLst>
                </a:gridCol>
                <a:gridCol w="1741613">
                  <a:extLst>
                    <a:ext uri="{9D8B030D-6E8A-4147-A177-3AD203B41FA5}">
                      <a16:colId xmlns:a16="http://schemas.microsoft.com/office/drawing/2014/main" val="1274455637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12746390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266301848"/>
                    </a:ext>
                  </a:extLst>
                </a:gridCol>
              </a:tblGrid>
              <a:tr h="436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용도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추출 값 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 주요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96561"/>
                  </a:ext>
                </a:extLst>
              </a:tr>
              <a:tr h="592821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서울시 동물병원 인허가 정보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반려견이 치료받을 수 있는</a:t>
                      </a:r>
                      <a:endParaRPr lang="en-US" altLang="ko-KR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동물 병원의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시설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동물약국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동물 용품점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17859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시설명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65938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자치구명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30100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도로명주소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소재 구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시도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주소 칼럼 결합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61112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전화번호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형식 통일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출력 형식 통일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05808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경도</a:t>
                      </a:r>
                      <a:r>
                        <a:rPr lang="en-US" altLang="ko-KR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X, Y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54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49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75568F-84FA-4452-00AF-A4AA648D7AE1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EFE3D-3233-628A-F811-928B04A3A202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82E72"/>
                </a:solidFill>
                <a:latin typeface="카페24 아네모네" pitchFamily="2" charset="-127"/>
                <a:ea typeface="카페24 아네모네" pitchFamily="2" charset="-127"/>
              </a:rPr>
              <a:t>02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전처리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6BD791-B920-895B-0843-2A425F7A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05101"/>
              </p:ext>
            </p:extLst>
          </p:nvPr>
        </p:nvGraphicFramePr>
        <p:xfrm>
          <a:off x="701749" y="1775459"/>
          <a:ext cx="10930270" cy="3400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70">
                  <a:extLst>
                    <a:ext uri="{9D8B030D-6E8A-4147-A177-3AD203B41FA5}">
                      <a16:colId xmlns:a16="http://schemas.microsoft.com/office/drawing/2014/main" val="1867574600"/>
                    </a:ext>
                  </a:extLst>
                </a:gridCol>
                <a:gridCol w="2115879">
                  <a:extLst>
                    <a:ext uri="{9D8B030D-6E8A-4147-A177-3AD203B41FA5}">
                      <a16:colId xmlns:a16="http://schemas.microsoft.com/office/drawing/2014/main" val="2232011998"/>
                    </a:ext>
                  </a:extLst>
                </a:gridCol>
                <a:gridCol w="1741613">
                  <a:extLst>
                    <a:ext uri="{9D8B030D-6E8A-4147-A177-3AD203B41FA5}">
                      <a16:colId xmlns:a16="http://schemas.microsoft.com/office/drawing/2014/main" val="1274455637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12746390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266301848"/>
                    </a:ext>
                  </a:extLst>
                </a:gridCol>
              </a:tblGrid>
              <a:tr h="436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용도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추출 값 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 주요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96561"/>
                  </a:ext>
                </a:extLst>
              </a:tr>
              <a:tr h="592821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국내 지역별 문화향유를 위한</a:t>
                      </a:r>
                      <a:endParaRPr lang="en-US" altLang="ko-KR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대중교통 시설 데이터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이동 시 이용할 수 있는</a:t>
                      </a:r>
                      <a:endParaRPr lang="en-US" altLang="ko-KR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대중교통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시설 종류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지하철역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버스 정류장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17859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시설명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65938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자치구명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30100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도로명주소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소재 구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시도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주소 칼럼 결합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61112"/>
                  </a:ext>
                </a:extLst>
              </a:tr>
              <a:tr h="59282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경도</a:t>
                      </a:r>
                      <a:r>
                        <a:rPr lang="en-US" altLang="ko-KR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X, Y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54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3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EC686B-3378-29D6-88F8-92817804F32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99001-2561-21F0-B810-4E6BFB5E1E3E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Road to walk</a:t>
            </a:r>
            <a:endParaRPr lang="ko-KR" altLang="en-US" sz="2800" dirty="0">
              <a:solidFill>
                <a:srgbClr val="003B8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C2D4D2-3E05-0FEC-D3F4-8A3C0268D765}"/>
              </a:ext>
            </a:extLst>
          </p:cNvPr>
          <p:cNvGrpSpPr/>
          <p:nvPr/>
        </p:nvGrpSpPr>
        <p:grpSpPr>
          <a:xfrm>
            <a:off x="5147701" y="3108728"/>
            <a:ext cx="930542" cy="257369"/>
            <a:chOff x="4935444" y="2810775"/>
            <a:chExt cx="930542" cy="2573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95E2D62-712C-1D42-3904-29DFAE0CEA13}"/>
                </a:ext>
              </a:extLst>
            </p:cNvPr>
            <p:cNvSpPr/>
            <p:nvPr/>
          </p:nvSpPr>
          <p:spPr>
            <a:xfrm>
              <a:off x="4935444" y="2827947"/>
              <a:ext cx="930540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E4BDD1-6FD3-9B9C-45E3-C0545E2070E6}"/>
                </a:ext>
              </a:extLst>
            </p:cNvPr>
            <p:cNvSpPr txBox="1"/>
            <p:nvPr/>
          </p:nvSpPr>
          <p:spPr>
            <a:xfrm>
              <a:off x="4935444" y="2810775"/>
              <a:ext cx="93054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E2D9764-0F26-85C9-98B1-5A2539234FDB}"/>
              </a:ext>
            </a:extLst>
          </p:cNvPr>
          <p:cNvGrpSpPr/>
          <p:nvPr/>
        </p:nvGrpSpPr>
        <p:grpSpPr>
          <a:xfrm>
            <a:off x="5461856" y="4596649"/>
            <a:ext cx="634144" cy="257369"/>
            <a:chOff x="5083643" y="2810775"/>
            <a:chExt cx="634144" cy="25736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3822A7-316F-9B7E-0FAC-1D1FD977A544}"/>
                </a:ext>
              </a:extLst>
            </p:cNvPr>
            <p:cNvSpPr/>
            <p:nvPr/>
          </p:nvSpPr>
          <p:spPr>
            <a:xfrm>
              <a:off x="5102693" y="2827947"/>
              <a:ext cx="596042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929087-0534-C94C-AF35-C3F0FF88375B}"/>
                </a:ext>
              </a:extLst>
            </p:cNvPr>
            <p:cNvSpPr txBox="1"/>
            <p:nvPr/>
          </p:nvSpPr>
          <p:spPr>
            <a:xfrm>
              <a:off x="5083643" y="2810775"/>
              <a:ext cx="634144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90412B-77AD-0E84-43BF-1923BFDFAD2D}"/>
              </a:ext>
            </a:extLst>
          </p:cNvPr>
          <p:cNvGrpSpPr/>
          <p:nvPr/>
        </p:nvGrpSpPr>
        <p:grpSpPr>
          <a:xfrm>
            <a:off x="5074741" y="6084134"/>
            <a:ext cx="1003502" cy="257369"/>
            <a:chOff x="5028169" y="2810775"/>
            <a:chExt cx="745092" cy="2573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F711FE4-E189-83A4-7017-79C70424DB51}"/>
                </a:ext>
              </a:extLst>
            </p:cNvPr>
            <p:cNvSpPr/>
            <p:nvPr/>
          </p:nvSpPr>
          <p:spPr>
            <a:xfrm>
              <a:off x="5028169" y="2827947"/>
              <a:ext cx="745091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19AF62-2FB4-9F0C-8AC1-A44DFCB840AC}"/>
                </a:ext>
              </a:extLst>
            </p:cNvPr>
            <p:cNvSpPr txBox="1"/>
            <p:nvPr/>
          </p:nvSpPr>
          <p:spPr>
            <a:xfrm>
              <a:off x="5028169" y="2810775"/>
              <a:ext cx="74509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post-project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751898E-1615-90D9-0380-2E0E853FE0CB}"/>
              </a:ext>
            </a:extLst>
          </p:cNvPr>
          <p:cNvGrpSpPr/>
          <p:nvPr/>
        </p:nvGrpSpPr>
        <p:grpSpPr>
          <a:xfrm>
            <a:off x="723900" y="1403506"/>
            <a:ext cx="2622550" cy="431640"/>
            <a:chOff x="944024" y="1517100"/>
            <a:chExt cx="2539012" cy="4587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7229D4-BB17-6FB3-7FD1-156057921F39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58756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01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420B0F-2B46-D31C-8B72-4404B038954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 소개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2E60AFA-0CFA-2BE3-1B27-DD8526B38544}"/>
              </a:ext>
            </a:extLst>
          </p:cNvPr>
          <p:cNvGrpSpPr/>
          <p:nvPr/>
        </p:nvGrpSpPr>
        <p:grpSpPr>
          <a:xfrm>
            <a:off x="3429000" y="1403510"/>
            <a:ext cx="2622550" cy="458757"/>
            <a:chOff x="944024" y="1517100"/>
            <a:chExt cx="2539012" cy="4875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0E32C6-2098-5195-100E-5EA15F8DCA32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02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70A8BF-16A5-580A-BE17-3A36AAE5519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진행 과정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1FD1E14-CD97-90C1-A753-109144D72F8F}"/>
              </a:ext>
            </a:extLst>
          </p:cNvPr>
          <p:cNvGrpSpPr/>
          <p:nvPr/>
        </p:nvGrpSpPr>
        <p:grpSpPr>
          <a:xfrm>
            <a:off x="6141422" y="1403510"/>
            <a:ext cx="2622550" cy="458757"/>
            <a:chOff x="944024" y="1517100"/>
            <a:chExt cx="2539012" cy="48757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856F0-3193-C8AC-1315-943D017AECCD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03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CA0529-FD35-C777-B794-9E501803606B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프로덕트 시현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1E0380-12C5-DBB3-F05C-F78CC13F7C5F}"/>
              </a:ext>
            </a:extLst>
          </p:cNvPr>
          <p:cNvGrpSpPr/>
          <p:nvPr/>
        </p:nvGrpSpPr>
        <p:grpSpPr>
          <a:xfrm>
            <a:off x="8849697" y="1403510"/>
            <a:ext cx="2622550" cy="458757"/>
            <a:chOff x="944024" y="1517100"/>
            <a:chExt cx="2539012" cy="4875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C44C9D-E994-7976-28A4-52DB51C58B7E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04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FC65A5-B042-D677-E252-8AFB25E42078}"/>
                </a:ext>
              </a:extLst>
            </p:cNvPr>
            <p:cNvSpPr txBox="1"/>
            <p:nvPr/>
          </p:nvSpPr>
          <p:spPr>
            <a:xfrm>
              <a:off x="1639047" y="1561812"/>
              <a:ext cx="1843989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프로젝트를 마치며</a:t>
              </a:r>
              <a:endParaRPr lang="ko-KR" altLang="en-US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A01CE6A-D1AB-9E9E-5E62-5C9864D52BFA}"/>
              </a:ext>
            </a:extLst>
          </p:cNvPr>
          <p:cNvSpPr txBox="1"/>
          <p:nvPr/>
        </p:nvSpPr>
        <p:spPr>
          <a:xfrm>
            <a:off x="3406768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0798F-318B-B770-5D2B-0B53A4631D37}"/>
              </a:ext>
            </a:extLst>
          </p:cNvPr>
          <p:cNvSpPr txBox="1"/>
          <p:nvPr/>
        </p:nvSpPr>
        <p:spPr>
          <a:xfrm>
            <a:off x="3406768" y="3375043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제작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구현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8F0C0-BF72-F992-C5EB-444863EB23F5}"/>
              </a:ext>
            </a:extLst>
          </p:cNvPr>
          <p:cNvSpPr txBox="1"/>
          <p:nvPr/>
        </p:nvSpPr>
        <p:spPr>
          <a:xfrm>
            <a:off x="3406768" y="4860851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업그레이드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업그레이드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1A250-844F-E4C1-A38E-44539A5E1C92}"/>
              </a:ext>
            </a:extLst>
          </p:cNvPr>
          <p:cNvSpPr txBox="1"/>
          <p:nvPr/>
        </p:nvSpPr>
        <p:spPr>
          <a:xfrm>
            <a:off x="701675" y="1885740"/>
            <a:ext cx="2371724" cy="159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 과정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F14D-9F77-7F4A-96DB-9B200270BBB5}"/>
              </a:ext>
            </a:extLst>
          </p:cNvPr>
          <p:cNvSpPr txBox="1"/>
          <p:nvPr/>
        </p:nvSpPr>
        <p:spPr>
          <a:xfrm>
            <a:off x="6115036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소개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시현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D7D30-6B1E-7B55-F35D-94EE13C0ABFD}"/>
              </a:ext>
            </a:extLst>
          </p:cNvPr>
          <p:cNvSpPr txBox="1"/>
          <p:nvPr/>
        </p:nvSpPr>
        <p:spPr>
          <a:xfrm>
            <a:off x="8824290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도움 주신 분들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B16AF13-55BB-3FFD-DF8F-F356F3729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806" y="1335946"/>
            <a:ext cx="10862388" cy="502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4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75568F-84FA-4452-00AF-A4AA648D7AE1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EFE3D-3233-628A-F811-928B04A3A202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82E72"/>
                </a:solidFill>
                <a:latin typeface="카페24 아네모네" pitchFamily="2" charset="-127"/>
                <a:ea typeface="카페24 아네모네" pitchFamily="2" charset="-127"/>
              </a:rPr>
              <a:t>02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전처리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6BD791-B920-895B-0843-2A425F7A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149139"/>
              </p:ext>
            </p:extLst>
          </p:nvPr>
        </p:nvGraphicFramePr>
        <p:xfrm>
          <a:off x="701749" y="1775459"/>
          <a:ext cx="10930270" cy="4377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70">
                  <a:extLst>
                    <a:ext uri="{9D8B030D-6E8A-4147-A177-3AD203B41FA5}">
                      <a16:colId xmlns:a16="http://schemas.microsoft.com/office/drawing/2014/main" val="1867574600"/>
                    </a:ext>
                  </a:extLst>
                </a:gridCol>
                <a:gridCol w="2115879">
                  <a:extLst>
                    <a:ext uri="{9D8B030D-6E8A-4147-A177-3AD203B41FA5}">
                      <a16:colId xmlns:a16="http://schemas.microsoft.com/office/drawing/2014/main" val="2232011998"/>
                    </a:ext>
                  </a:extLst>
                </a:gridCol>
                <a:gridCol w="1741613">
                  <a:extLst>
                    <a:ext uri="{9D8B030D-6E8A-4147-A177-3AD203B41FA5}">
                      <a16:colId xmlns:a16="http://schemas.microsoft.com/office/drawing/2014/main" val="1274455637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12746390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266301848"/>
                    </a:ext>
                  </a:extLst>
                </a:gridCol>
              </a:tblGrid>
              <a:tr h="3309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용도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추출 값 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 주요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96561"/>
                  </a:ext>
                </a:extLst>
              </a:tr>
              <a:tr h="449633">
                <a:tc rowSpan="9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하트독</a:t>
                      </a: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 웹사이트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반려견과 함께 이용 가능한</a:t>
                      </a:r>
                      <a:endParaRPr lang="en-US" altLang="ko-KR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식당 및 카페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시설명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시설명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717859"/>
                  </a:ext>
                </a:extLst>
              </a:tr>
              <a:tr h="44963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음식점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65938"/>
                  </a:ext>
                </a:extLst>
              </a:tr>
              <a:tr h="44963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소분류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양식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일식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한식 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330100"/>
                  </a:ext>
                </a:extLst>
              </a:tr>
              <a:tr h="44963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실내외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실내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카테고리 분류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761112"/>
                  </a:ext>
                </a:extLst>
              </a:tr>
              <a:tr h="44963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영업시간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단수 데이터 수집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05808"/>
                  </a:ext>
                </a:extLst>
              </a:tr>
              <a:tr h="44963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동반조건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X, Y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54028"/>
                  </a:ext>
                </a:extLst>
              </a:tr>
              <a:tr h="44963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전화번호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형식 통일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출력 형식 통일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25179"/>
                  </a:ext>
                </a:extLst>
              </a:tr>
              <a:tr h="44963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자치구명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칼럼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70929"/>
                  </a:ext>
                </a:extLst>
              </a:tr>
              <a:tr h="44963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도로명주소</a:t>
                      </a:r>
                      <a:endParaRPr lang="ko-KR" altLang="en-US" sz="1200" b="0" i="0" dirty="0">
                        <a:latin typeface="NanumSquare_ac" panose="020B0600000101010101" pitchFamily="34" charset="-127"/>
                        <a:ea typeface="NanumSquare_ac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 소재 구 만 포함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시도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/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주소 칼럼 결합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06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063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B1D257-63FC-4199-A125-7E6A23CAA902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5F9CA-E12E-444B-80BC-519D86E5CB5A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82E72"/>
                </a:solidFill>
                <a:latin typeface="카페24 아네모네" pitchFamily="2" charset="-127"/>
                <a:ea typeface="카페24 아네모네" pitchFamily="2" charset="-127"/>
              </a:rPr>
              <a:t>02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전처리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D5FC212B-E15A-253E-DA42-045B6CAE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775238"/>
              </p:ext>
            </p:extLst>
          </p:nvPr>
        </p:nvGraphicFramePr>
        <p:xfrm>
          <a:off x="498474" y="1377676"/>
          <a:ext cx="735838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798">
                  <a:extLst>
                    <a:ext uri="{9D8B030D-6E8A-4147-A177-3AD203B41FA5}">
                      <a16:colId xmlns:a16="http://schemas.microsoft.com/office/drawing/2014/main" val="1645032594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191786231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169063796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3856808153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284805571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3320340725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114189823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65095644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data_park</a:t>
                      </a:r>
                      <a:endParaRPr lang="ko-KR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63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type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gu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lat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dong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cate_mix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4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 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자치구명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도로명주소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법정동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요소 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36281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EC3A55-D2DB-4BC4-6A7C-6724E3DA9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4151"/>
              </p:ext>
            </p:extLst>
          </p:nvPr>
        </p:nvGraphicFramePr>
        <p:xfrm>
          <a:off x="498474" y="2686168"/>
          <a:ext cx="827818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798">
                  <a:extLst>
                    <a:ext uri="{9D8B030D-6E8A-4147-A177-3AD203B41FA5}">
                      <a16:colId xmlns:a16="http://schemas.microsoft.com/office/drawing/2014/main" val="1645032594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191786231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169063796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3856808153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284805571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3320340725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114189823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65095644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640037235"/>
                    </a:ext>
                  </a:extLst>
                </a:gridCol>
              </a:tblGrid>
              <a:tr h="0">
                <a:tc gridSpan="9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data_park</a:t>
                      </a:r>
                      <a:r>
                        <a:rPr lang="en-US" altLang="ko-KR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data_clinic</a:t>
                      </a:r>
                      <a:r>
                        <a:rPr lang="en-US" altLang="ko-KR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data_pharm</a:t>
                      </a:r>
                      <a:r>
                        <a:rPr lang="en-US" altLang="ko-KR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data_toilet</a:t>
                      </a:r>
                      <a:r>
                        <a:rPr lang="en-US" altLang="ko-KR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</a:t>
                      </a:r>
                      <a:r>
                        <a:rPr lang="en-US" altLang="ko-KR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data_tools</a:t>
                      </a:r>
                      <a:endParaRPr lang="ko-KR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63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type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gu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lat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dong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cate_mix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4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 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자치구명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도로명주소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법정동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요소 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36281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9ADCA9-370A-B3B4-3BC0-56436EC43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110866"/>
              </p:ext>
            </p:extLst>
          </p:nvPr>
        </p:nvGraphicFramePr>
        <p:xfrm>
          <a:off x="498474" y="3994660"/>
          <a:ext cx="643858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798">
                  <a:extLst>
                    <a:ext uri="{9D8B030D-6E8A-4147-A177-3AD203B41FA5}">
                      <a16:colId xmlns:a16="http://schemas.microsoft.com/office/drawing/2014/main" val="1645032594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191786231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169063796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3856808153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2848055719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3320340725"/>
                    </a:ext>
                  </a:extLst>
                </a:gridCol>
                <a:gridCol w="919798">
                  <a:extLst>
                    <a:ext uri="{9D8B030D-6E8A-4147-A177-3AD203B41FA5}">
                      <a16:colId xmlns:a16="http://schemas.microsoft.com/office/drawing/2014/main" val="1141898239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data_transportation</a:t>
                      </a:r>
                      <a:endParaRPr lang="ko-KR" alt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63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type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gu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lat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dong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cate_mix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4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 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자치구명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법정동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요소 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36281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0D8242D-5288-A1D2-CC90-2EE77B32E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75281"/>
              </p:ext>
            </p:extLst>
          </p:nvPr>
        </p:nvGraphicFramePr>
        <p:xfrm>
          <a:off x="498474" y="5303152"/>
          <a:ext cx="11198227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02">
                  <a:extLst>
                    <a:ext uri="{9D8B030D-6E8A-4147-A177-3AD203B41FA5}">
                      <a16:colId xmlns:a16="http://schemas.microsoft.com/office/drawing/2014/main" val="1645032594"/>
                    </a:ext>
                  </a:extLst>
                </a:gridCol>
                <a:gridCol w="861402">
                  <a:extLst>
                    <a:ext uri="{9D8B030D-6E8A-4147-A177-3AD203B41FA5}">
                      <a16:colId xmlns:a16="http://schemas.microsoft.com/office/drawing/2014/main" val="1917862319"/>
                    </a:ext>
                  </a:extLst>
                </a:gridCol>
                <a:gridCol w="762366">
                  <a:extLst>
                    <a:ext uri="{9D8B030D-6E8A-4147-A177-3AD203B41FA5}">
                      <a16:colId xmlns:a16="http://schemas.microsoft.com/office/drawing/2014/main" val="1690637969"/>
                    </a:ext>
                  </a:extLst>
                </a:gridCol>
                <a:gridCol w="561409">
                  <a:extLst>
                    <a:ext uri="{9D8B030D-6E8A-4147-A177-3AD203B41FA5}">
                      <a16:colId xmlns:a16="http://schemas.microsoft.com/office/drawing/2014/main" val="3856808153"/>
                    </a:ext>
                  </a:extLst>
                </a:gridCol>
                <a:gridCol w="561409">
                  <a:extLst>
                    <a:ext uri="{9D8B030D-6E8A-4147-A177-3AD203B41FA5}">
                      <a16:colId xmlns:a16="http://schemas.microsoft.com/office/drawing/2014/main" val="2848055719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3320340725"/>
                    </a:ext>
                  </a:extLst>
                </a:gridCol>
                <a:gridCol w="826393">
                  <a:extLst>
                    <a:ext uri="{9D8B030D-6E8A-4147-A177-3AD203B41FA5}">
                      <a16:colId xmlns:a16="http://schemas.microsoft.com/office/drawing/2014/main" val="1141898239"/>
                    </a:ext>
                  </a:extLst>
                </a:gridCol>
                <a:gridCol w="943166">
                  <a:extLst>
                    <a:ext uri="{9D8B030D-6E8A-4147-A177-3AD203B41FA5}">
                      <a16:colId xmlns:a16="http://schemas.microsoft.com/office/drawing/2014/main" val="65095644"/>
                    </a:ext>
                  </a:extLst>
                </a:gridCol>
                <a:gridCol w="727585">
                  <a:extLst>
                    <a:ext uri="{9D8B030D-6E8A-4147-A177-3AD203B41FA5}">
                      <a16:colId xmlns:a16="http://schemas.microsoft.com/office/drawing/2014/main" val="640037235"/>
                    </a:ext>
                  </a:extLst>
                </a:gridCol>
                <a:gridCol w="1311450">
                  <a:extLst>
                    <a:ext uri="{9D8B030D-6E8A-4147-A177-3AD203B41FA5}">
                      <a16:colId xmlns:a16="http://schemas.microsoft.com/office/drawing/2014/main" val="1233330802"/>
                    </a:ext>
                  </a:extLst>
                </a:gridCol>
                <a:gridCol w="1124658">
                  <a:extLst>
                    <a:ext uri="{9D8B030D-6E8A-4147-A177-3AD203B41FA5}">
                      <a16:colId xmlns:a16="http://schemas.microsoft.com/office/drawing/2014/main" val="1378878461"/>
                    </a:ext>
                  </a:extLst>
                </a:gridCol>
                <a:gridCol w="861402">
                  <a:extLst>
                    <a:ext uri="{9D8B030D-6E8A-4147-A177-3AD203B41FA5}">
                      <a16:colId xmlns:a16="http://schemas.microsoft.com/office/drawing/2014/main" val="3712298250"/>
                    </a:ext>
                  </a:extLst>
                </a:gridCol>
                <a:gridCol w="861402">
                  <a:extLst>
                    <a:ext uri="{9D8B030D-6E8A-4147-A177-3AD203B41FA5}">
                      <a16:colId xmlns:a16="http://schemas.microsoft.com/office/drawing/2014/main" val="871014995"/>
                    </a:ext>
                  </a:extLst>
                </a:gridCol>
              </a:tblGrid>
              <a:tr h="0">
                <a:tc gridSpan="13"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data_food</a:t>
                      </a:r>
                      <a:r>
                        <a:rPr lang="en-US" altLang="ko-KR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/ </a:t>
                      </a:r>
                      <a:r>
                        <a:rPr lang="en-US" altLang="ko-KR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data_cafe</a:t>
                      </a:r>
                      <a:endParaRPr lang="ko-KR" altLang="en-US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63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type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gu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lat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lng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tel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typedetail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indoor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businesshours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conditions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dong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cate_mix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44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 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자치구명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도로명주소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소분류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실내외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영업시간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동반조건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법정동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요소 결합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F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362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18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75568F-84FA-4452-00AF-A4AA648D7AE1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EFE3D-3233-628A-F811-928B04A3A202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82E72"/>
                </a:solidFill>
                <a:latin typeface="카페24 아네모네" pitchFamily="2" charset="-127"/>
                <a:ea typeface="카페24 아네모네" pitchFamily="2" charset="-127"/>
              </a:rPr>
              <a:t>02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데이터 전처리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A6BD791-B920-895B-0843-2A425F7A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880206"/>
              </p:ext>
            </p:extLst>
          </p:nvPr>
        </p:nvGraphicFramePr>
        <p:xfrm>
          <a:off x="701749" y="1775459"/>
          <a:ext cx="10930270" cy="1727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70">
                  <a:extLst>
                    <a:ext uri="{9D8B030D-6E8A-4147-A177-3AD203B41FA5}">
                      <a16:colId xmlns:a16="http://schemas.microsoft.com/office/drawing/2014/main" val="1867574600"/>
                    </a:ext>
                  </a:extLst>
                </a:gridCol>
                <a:gridCol w="2115879">
                  <a:extLst>
                    <a:ext uri="{9D8B030D-6E8A-4147-A177-3AD203B41FA5}">
                      <a16:colId xmlns:a16="http://schemas.microsoft.com/office/drawing/2014/main" val="2232011998"/>
                    </a:ext>
                  </a:extLst>
                </a:gridCol>
                <a:gridCol w="1741613">
                  <a:extLst>
                    <a:ext uri="{9D8B030D-6E8A-4147-A177-3AD203B41FA5}">
                      <a16:colId xmlns:a16="http://schemas.microsoft.com/office/drawing/2014/main" val="1274455637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12746390"/>
                    </a:ext>
                  </a:extLst>
                </a:gridCol>
                <a:gridCol w="2186054">
                  <a:extLst>
                    <a:ext uri="{9D8B030D-6E8A-4147-A177-3AD203B41FA5}">
                      <a16:colId xmlns:a16="http://schemas.microsoft.com/office/drawing/2014/main" val="2266301848"/>
                    </a:ext>
                  </a:extLst>
                </a:gridCol>
              </a:tblGrid>
              <a:tr h="436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용도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데이터 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추출 값 기준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전처리 주요 방법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5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396561"/>
                  </a:ext>
                </a:extLst>
              </a:tr>
              <a:tr h="645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카카오 </a:t>
                      </a:r>
                      <a:r>
                        <a:rPr lang="en-US" altLang="ko-KR" sz="12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API</a:t>
                      </a:r>
                      <a:endParaRPr lang="ko-KR" altLang="en-US" sz="12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지도 표시를 위한 좌표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경도</a:t>
                      </a:r>
                      <a:r>
                        <a:rPr lang="en-US" altLang="ko-KR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, </a:t>
                      </a:r>
                      <a:r>
                        <a:rPr lang="ko-KR" altLang="en-US" sz="1200" b="0" i="0" dirty="0">
                          <a:latin typeface="NanumSquare_ac" panose="020B0600000101010101" pitchFamily="34" charset="-127"/>
                          <a:ea typeface="NanumSquare_ac" panose="020B0600000101010101" pitchFamily="34" charset="-127"/>
                        </a:rPr>
                        <a:t>위도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X, Y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좌표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경도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위도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950818"/>
                  </a:ext>
                </a:extLst>
              </a:tr>
              <a:tr h="645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구글 </a:t>
                      </a:r>
                      <a:r>
                        <a:rPr lang="en-US" altLang="ko-KR" sz="1200" b="0" i="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API</a:t>
                      </a:r>
                      <a:endParaRPr lang="ko-KR" altLang="en-US" sz="1200" b="0" i="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추천 시스템을 위한 </a:t>
                      </a:r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법정동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법정동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‘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’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단위 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split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이용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‘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‘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추출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449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05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381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96249-72F1-C7DE-2440-2CE12660C35C}"/>
              </a:ext>
            </a:extLst>
          </p:cNvPr>
          <p:cNvSpPr/>
          <p:nvPr/>
        </p:nvSpPr>
        <p:spPr>
          <a:xfrm>
            <a:off x="2430379" y="2087479"/>
            <a:ext cx="7331242" cy="2683042"/>
          </a:xfrm>
          <a:prstGeom prst="rect">
            <a:avLst/>
          </a:prstGeom>
          <a:noFill/>
          <a:ln>
            <a:solidFill>
              <a:srgbClr val="15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56E1A-CD7C-64B7-47D2-9D368E717BF8}"/>
              </a:ext>
            </a:extLst>
          </p:cNvPr>
          <p:cNvSpPr txBox="1"/>
          <p:nvPr/>
        </p:nvSpPr>
        <p:spPr>
          <a:xfrm>
            <a:off x="3556000" y="3044281"/>
            <a:ext cx="5080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03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추천 시스템 개발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251AA3FE-E89E-2828-F2B9-37327D84BD5E}"/>
              </a:ext>
            </a:extLst>
          </p:cNvPr>
          <p:cNvSpPr/>
          <p:nvPr/>
        </p:nvSpPr>
        <p:spPr>
          <a:xfrm rot="5400000">
            <a:off x="2490502" y="2172468"/>
            <a:ext cx="179708" cy="179708"/>
          </a:xfrm>
          <a:prstGeom prst="rtTriangle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0B6B14D-0C1B-A018-420B-882ED84B75C3}"/>
              </a:ext>
            </a:extLst>
          </p:cNvPr>
          <p:cNvSpPr/>
          <p:nvPr/>
        </p:nvSpPr>
        <p:spPr>
          <a:xfrm rot="16200000">
            <a:off x="9581913" y="4590813"/>
            <a:ext cx="179708" cy="179708"/>
          </a:xfrm>
          <a:prstGeom prst="rtTriangle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18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B274A7A1-4352-C64B-AD21-5D65080C0981}"/>
              </a:ext>
            </a:extLst>
          </p:cNvPr>
          <p:cNvGrpSpPr/>
          <p:nvPr/>
        </p:nvGrpSpPr>
        <p:grpSpPr>
          <a:xfrm>
            <a:off x="4771227" y="1836376"/>
            <a:ext cx="2649546" cy="2649546"/>
            <a:chOff x="4771227" y="1836376"/>
            <a:chExt cx="2649546" cy="2649546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F3281D90-6EC7-FC49-9258-DCABA31DB867}"/>
                </a:ext>
              </a:extLst>
            </p:cNvPr>
            <p:cNvSpPr/>
            <p:nvPr/>
          </p:nvSpPr>
          <p:spPr>
            <a:xfrm>
              <a:off x="4771227" y="1836376"/>
              <a:ext cx="2649546" cy="2649546"/>
            </a:xfrm>
            <a:prstGeom prst="ellipse">
              <a:avLst/>
            </a:prstGeom>
            <a:solidFill>
              <a:srgbClr val="15CEFF">
                <a:alpha val="20000"/>
              </a:srgbClr>
            </a:solidFill>
            <a:ln w="28575">
              <a:solidFill>
                <a:srgbClr val="001C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37DE707-C85A-8840-8BA0-4D01B0DB44FD}"/>
                </a:ext>
              </a:extLst>
            </p:cNvPr>
            <p:cNvGrpSpPr/>
            <p:nvPr/>
          </p:nvGrpSpPr>
          <p:grpSpPr>
            <a:xfrm>
              <a:off x="5591175" y="2956872"/>
              <a:ext cx="1009650" cy="408555"/>
              <a:chOff x="1287580" y="2711055"/>
              <a:chExt cx="1009650" cy="408555"/>
            </a:xfrm>
          </p:grpSpPr>
          <p:sp>
            <p:nvSpPr>
              <p:cNvPr id="70" name="사각형: 둥근 모서리 115">
                <a:extLst>
                  <a:ext uri="{FF2B5EF4-FFF2-40B4-BE49-F238E27FC236}">
                    <a16:creationId xmlns:a16="http://schemas.microsoft.com/office/drawing/2014/main" id="{FAFF8210-33FE-EB4F-A5CF-3C569D2F70FD}"/>
                  </a:ext>
                </a:extLst>
              </p:cNvPr>
              <p:cNvSpPr/>
              <p:nvPr/>
            </p:nvSpPr>
            <p:spPr>
              <a:xfrm>
                <a:off x="1287580" y="2733384"/>
                <a:ext cx="1009650" cy="386226"/>
              </a:xfrm>
              <a:prstGeom prst="roundRect">
                <a:avLst>
                  <a:gd name="adj" fmla="val 14725"/>
                </a:avLst>
              </a:prstGeom>
              <a:solidFill>
                <a:srgbClr val="003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DC244D6-6852-304B-9B68-294F085D3D84}"/>
                  </a:ext>
                </a:extLst>
              </p:cNvPr>
              <p:cNvSpPr txBox="1"/>
              <p:nvPr/>
            </p:nvSpPr>
            <p:spPr>
              <a:xfrm>
                <a:off x="1450410" y="2711055"/>
                <a:ext cx="683990" cy="389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600" dirty="0">
                    <a:solidFill>
                      <a:srgbClr val="F2F2F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공원</a:t>
                </a:r>
              </a:p>
            </p:txBody>
          </p:sp>
        </p:grp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3821CC4-B878-ED09-B1B8-9A695345B714}"/>
              </a:ext>
            </a:extLst>
          </p:cNvPr>
          <p:cNvSpPr/>
          <p:nvPr/>
        </p:nvSpPr>
        <p:spPr>
          <a:xfrm>
            <a:off x="959049" y="5326784"/>
            <a:ext cx="10210399" cy="720473"/>
          </a:xfrm>
          <a:prstGeom prst="roundRect">
            <a:avLst/>
          </a:prstGeom>
          <a:solidFill>
            <a:srgbClr val="00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91BCA6-7DF2-4427-8FCC-9AA3AA4C2900}"/>
              </a:ext>
            </a:extLst>
          </p:cNvPr>
          <p:cNvSpPr txBox="1"/>
          <p:nvPr/>
        </p:nvSpPr>
        <p:spPr>
          <a:xfrm>
            <a:off x="2038350" y="5490506"/>
            <a:ext cx="8051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5CEFF"/>
                </a:solidFill>
                <a:latin typeface="카페24 아네모네" pitchFamily="2" charset="-127"/>
                <a:ea typeface="카페24 아네모네" pitchFamily="2" charset="-127"/>
              </a:rPr>
              <a:t>공원</a:t>
            </a:r>
            <a:r>
              <a:rPr lang="ko-KR" altLang="en-US" sz="2000" b="1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을 선택하면 인접한 </a:t>
            </a:r>
            <a:r>
              <a:rPr lang="ko-KR" altLang="en-US" sz="2000" b="1" dirty="0">
                <a:solidFill>
                  <a:srgbClr val="15CEFF"/>
                </a:solidFill>
                <a:latin typeface="카페24 아네모네" pitchFamily="2" charset="-127"/>
                <a:ea typeface="카페24 아네모네" pitchFamily="2" charset="-127"/>
              </a:rPr>
              <a:t>시설 </a:t>
            </a:r>
            <a:r>
              <a:rPr lang="ko-KR" altLang="en-US" sz="2000" b="1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정보를 추천</a:t>
            </a:r>
            <a:endParaRPr lang="ko-KR" altLang="en-US" sz="2000" b="1" spc="-150" dirty="0">
              <a:solidFill>
                <a:schemeClr val="bg1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1DD9571-BEFA-4E85-84CE-DBBEE588FD36}"/>
              </a:ext>
            </a:extLst>
          </p:cNvPr>
          <p:cNvGrpSpPr/>
          <p:nvPr/>
        </p:nvGrpSpPr>
        <p:grpSpPr>
          <a:xfrm>
            <a:off x="5654878" y="1712228"/>
            <a:ext cx="882244" cy="364678"/>
            <a:chOff x="2470267" y="2733384"/>
            <a:chExt cx="882244" cy="364678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0B3CBA7C-728E-443E-A345-713216C0E89B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solidFill>
                <a:srgbClr val="001C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F574E88-FDC5-434A-A586-F37CA3F636EF}"/>
                </a:ext>
              </a:extLst>
            </p:cNvPr>
            <p:cNvSpPr txBox="1"/>
            <p:nvPr/>
          </p:nvSpPr>
          <p:spPr>
            <a:xfrm>
              <a:off x="2585568" y="2744251"/>
              <a:ext cx="651642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교통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E316978-692B-4EB0-8059-C5926B8186AF}"/>
              </a:ext>
            </a:extLst>
          </p:cNvPr>
          <p:cNvGrpSpPr/>
          <p:nvPr/>
        </p:nvGrpSpPr>
        <p:grpSpPr>
          <a:xfrm>
            <a:off x="4484315" y="3673904"/>
            <a:ext cx="882244" cy="364678"/>
            <a:chOff x="2470267" y="2733384"/>
            <a:chExt cx="882244" cy="364678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E83BB8F8-571D-4A2D-A243-19287076648E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solidFill>
                <a:srgbClr val="001C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93763BA-FE99-4D26-B7B4-DECCA30EEEBD}"/>
                </a:ext>
              </a:extLst>
            </p:cNvPr>
            <p:cNvSpPr txBox="1"/>
            <p:nvPr/>
          </p:nvSpPr>
          <p:spPr>
            <a:xfrm>
              <a:off x="2470267" y="2744251"/>
              <a:ext cx="882244" cy="3150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편의시설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D78DAE2-FA91-4C95-A2EA-75961E5F48AD}"/>
              </a:ext>
            </a:extLst>
          </p:cNvPr>
          <p:cNvGrpSpPr/>
          <p:nvPr/>
        </p:nvGrpSpPr>
        <p:grpSpPr>
          <a:xfrm>
            <a:off x="6712798" y="3674015"/>
            <a:ext cx="1036452" cy="364678"/>
            <a:chOff x="2393163" y="2733384"/>
            <a:chExt cx="1036452" cy="364678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8E045AF0-A6AE-44AD-8D35-EFB913608639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solidFill>
                <a:srgbClr val="001C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A88DC0-9F1B-481C-9783-E87C7B9A4E6B}"/>
                </a:ext>
              </a:extLst>
            </p:cNvPr>
            <p:cNvSpPr txBox="1"/>
            <p:nvPr/>
          </p:nvSpPr>
          <p:spPr>
            <a:xfrm>
              <a:off x="2393163" y="2744251"/>
              <a:ext cx="1036452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음식점</a:t>
              </a:r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/</a:t>
              </a: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카페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8A3827-3DF9-7E4B-8A7B-90D137AB596B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417459-A0A4-8342-8AA8-851F3364C427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03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추천 시스템 제작</a:t>
            </a:r>
          </a:p>
        </p:txBody>
      </p:sp>
    </p:spTree>
    <p:extLst>
      <p:ext uri="{BB962C8B-B14F-4D97-AF65-F5344CB8AC3E}">
        <p14:creationId xmlns:p14="http://schemas.microsoft.com/office/powerpoint/2010/main" val="2212869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42921AE-7B06-34FB-4F31-87D5F489ECC0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1DF3F-4996-46CC-0D49-20A4CCCFAF7D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03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추천 시스템 제작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85190E7-CF5E-7ED3-078F-F14A4ED0E272}"/>
              </a:ext>
            </a:extLst>
          </p:cNvPr>
          <p:cNvGrpSpPr/>
          <p:nvPr/>
        </p:nvGrpSpPr>
        <p:grpSpPr>
          <a:xfrm>
            <a:off x="988815" y="1644110"/>
            <a:ext cx="3467286" cy="4389897"/>
            <a:chOff x="988815" y="1644110"/>
            <a:chExt cx="3467286" cy="438989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8770B81-15B8-7745-08A8-FFB6F65654DD}"/>
                </a:ext>
              </a:extLst>
            </p:cNvPr>
            <p:cNvGrpSpPr/>
            <p:nvPr/>
          </p:nvGrpSpPr>
          <p:grpSpPr>
            <a:xfrm>
              <a:off x="988815" y="1644110"/>
              <a:ext cx="3467286" cy="720473"/>
              <a:chOff x="949521" y="2749013"/>
              <a:chExt cx="3467286" cy="720473"/>
            </a:xfrm>
          </p:grpSpPr>
          <p:sp>
            <p:nvSpPr>
              <p:cNvPr id="22" name="모서리가 둥근 직사각형 77">
                <a:extLst>
                  <a:ext uri="{FF2B5EF4-FFF2-40B4-BE49-F238E27FC236}">
                    <a16:creationId xmlns:a16="http://schemas.microsoft.com/office/drawing/2014/main" id="{64587392-7FF5-7826-F140-B38A869C6EB1}"/>
                  </a:ext>
                </a:extLst>
              </p:cNvPr>
              <p:cNvSpPr/>
              <p:nvPr/>
            </p:nvSpPr>
            <p:spPr>
              <a:xfrm>
                <a:off x="949521" y="2749013"/>
                <a:ext cx="3467286" cy="7204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C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81E199-12B0-4F59-1AE3-DD9C378A5574}"/>
                  </a:ext>
                </a:extLst>
              </p:cNvPr>
              <p:cNvSpPr txBox="1"/>
              <p:nvPr/>
            </p:nvSpPr>
            <p:spPr>
              <a:xfrm>
                <a:off x="1051503" y="2909194"/>
                <a:ext cx="32633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Contents Based Filtering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1C3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F79B529-BB79-5BDA-4F89-F88F8DF260DB}"/>
                </a:ext>
              </a:extLst>
            </p:cNvPr>
            <p:cNvGrpSpPr/>
            <p:nvPr/>
          </p:nvGrpSpPr>
          <p:grpSpPr>
            <a:xfrm>
              <a:off x="1165217" y="2785672"/>
              <a:ext cx="3114482" cy="3248335"/>
              <a:chOff x="1239637" y="2785672"/>
              <a:chExt cx="3114482" cy="324833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11B1A7E-7EF2-6CFF-DCAB-AA7CB6B37FCE}"/>
                  </a:ext>
                </a:extLst>
              </p:cNvPr>
              <p:cNvGrpSpPr/>
              <p:nvPr/>
            </p:nvGrpSpPr>
            <p:grpSpPr>
              <a:xfrm>
                <a:off x="1239637" y="2785672"/>
                <a:ext cx="3114482" cy="397988"/>
                <a:chOff x="949521" y="1898633"/>
                <a:chExt cx="3114482" cy="397988"/>
              </a:xfrm>
            </p:grpSpPr>
            <p:sp>
              <p:nvSpPr>
                <p:cNvPr id="38" name="모서리가 둥근 직사각형 77">
                  <a:extLst>
                    <a:ext uri="{FF2B5EF4-FFF2-40B4-BE49-F238E27FC236}">
                      <a16:creationId xmlns:a16="http://schemas.microsoft.com/office/drawing/2014/main" id="{1735CB90-C408-A29D-364E-AB025DED393F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8CB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920FE13-7252-082E-A977-6951A5CC74DB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카테고리 </a:t>
                  </a:r>
                  <a:r>
                    <a:rPr kumimoji="0" lang="ko-KR" altLang="en-US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피쳐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생성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7D9262C-8421-5660-1888-CD01D0E20AB6}"/>
                  </a:ext>
                </a:extLst>
              </p:cNvPr>
              <p:cNvGrpSpPr/>
              <p:nvPr/>
            </p:nvGrpSpPr>
            <p:grpSpPr>
              <a:xfrm>
                <a:off x="1239637" y="3735787"/>
                <a:ext cx="3114482" cy="397988"/>
                <a:chOff x="949521" y="1898633"/>
                <a:chExt cx="3114482" cy="397988"/>
              </a:xfrm>
            </p:grpSpPr>
            <p:sp>
              <p:nvSpPr>
                <p:cNvPr id="36" name="모서리가 둥근 직사각형 77">
                  <a:extLst>
                    <a:ext uri="{FF2B5EF4-FFF2-40B4-BE49-F238E27FC236}">
                      <a16:creationId xmlns:a16="http://schemas.microsoft.com/office/drawing/2014/main" id="{5EADD535-0329-3CD8-479A-8D6BCE02CA4F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8CB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D08D43-C85C-14F4-4A43-B7DD367EE8CC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CountVectorizer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변환</a:t>
                  </a: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AEFB48C-5F97-2BF6-A2BC-C0CED1737089}"/>
                  </a:ext>
                </a:extLst>
              </p:cNvPr>
              <p:cNvGrpSpPr/>
              <p:nvPr/>
            </p:nvGrpSpPr>
            <p:grpSpPr>
              <a:xfrm>
                <a:off x="1239637" y="4685902"/>
                <a:ext cx="3114482" cy="397988"/>
                <a:chOff x="949521" y="1898633"/>
                <a:chExt cx="3114482" cy="397988"/>
              </a:xfrm>
            </p:grpSpPr>
            <p:sp>
              <p:nvSpPr>
                <p:cNvPr id="34" name="모서리가 둥근 직사각형 77">
                  <a:extLst>
                    <a:ext uri="{FF2B5EF4-FFF2-40B4-BE49-F238E27FC236}">
                      <a16:creationId xmlns:a16="http://schemas.microsoft.com/office/drawing/2014/main" id="{F87EDA53-FD6A-B043-8170-3C81BA43F74E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8CB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636BA97-408E-384F-1399-8920EA395246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코사인 유사도 계산</a:t>
                  </a: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9B8DEBF-4AA1-5196-5208-C718171D36AC}"/>
                  </a:ext>
                </a:extLst>
              </p:cNvPr>
              <p:cNvGrpSpPr/>
              <p:nvPr/>
            </p:nvGrpSpPr>
            <p:grpSpPr>
              <a:xfrm>
                <a:off x="1239637" y="5636019"/>
                <a:ext cx="3114482" cy="397988"/>
                <a:chOff x="949521" y="1898633"/>
                <a:chExt cx="3114482" cy="397988"/>
              </a:xfrm>
            </p:grpSpPr>
            <p:sp>
              <p:nvSpPr>
                <p:cNvPr id="32" name="모서리가 둥근 직사각형 77">
                  <a:extLst>
                    <a:ext uri="{FF2B5EF4-FFF2-40B4-BE49-F238E27FC236}">
                      <a16:creationId xmlns:a16="http://schemas.microsoft.com/office/drawing/2014/main" id="{210DA1F0-D30B-4561-2C06-F57B0C255609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8CB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D53C21-08BF-4E69-32EB-E586D23C7406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유사도가 높은 데이터 반환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29" name="화살표: 갈매기형 수장 28">
                <a:extLst>
                  <a:ext uri="{FF2B5EF4-FFF2-40B4-BE49-F238E27FC236}">
                    <a16:creationId xmlns:a16="http://schemas.microsoft.com/office/drawing/2014/main" id="{70DFCA21-D1D2-D62C-7C97-CED90BB201C1}"/>
                  </a:ext>
                </a:extLst>
              </p:cNvPr>
              <p:cNvSpPr/>
              <p:nvPr/>
            </p:nvSpPr>
            <p:spPr>
              <a:xfrm rot="5400000">
                <a:off x="2702018" y="3312606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화살표: 갈매기형 수장 29">
                <a:extLst>
                  <a:ext uri="{FF2B5EF4-FFF2-40B4-BE49-F238E27FC236}">
                    <a16:creationId xmlns:a16="http://schemas.microsoft.com/office/drawing/2014/main" id="{4908F211-C019-6D5F-73E0-3CC9CC55A147}"/>
                  </a:ext>
                </a:extLst>
              </p:cNvPr>
              <p:cNvSpPr/>
              <p:nvPr/>
            </p:nvSpPr>
            <p:spPr>
              <a:xfrm rot="5400000">
                <a:off x="2702018" y="4262721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화살표: 갈매기형 수장 30">
                <a:extLst>
                  <a:ext uri="{FF2B5EF4-FFF2-40B4-BE49-F238E27FC236}">
                    <a16:creationId xmlns:a16="http://schemas.microsoft.com/office/drawing/2014/main" id="{D3BD47FD-D1FF-2EA8-0CB3-31517D90F083}"/>
                  </a:ext>
                </a:extLst>
              </p:cNvPr>
              <p:cNvSpPr/>
              <p:nvPr/>
            </p:nvSpPr>
            <p:spPr>
              <a:xfrm rot="5400000">
                <a:off x="2702018" y="5212836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CFC7BF5-8640-BD15-EE7D-CE570A8FB151}"/>
              </a:ext>
            </a:extLst>
          </p:cNvPr>
          <p:cNvSpPr txBox="1"/>
          <p:nvPr/>
        </p:nvSpPr>
        <p:spPr>
          <a:xfrm>
            <a:off x="6631184" y="3189093"/>
            <a:ext cx="431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공원 인근 반려동물 시설 추천 시스템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9D6F59-5C73-7497-6F14-518BC128E2D7}"/>
              </a:ext>
            </a:extLst>
          </p:cNvPr>
          <p:cNvSpPr txBox="1"/>
          <p:nvPr/>
        </p:nvSpPr>
        <p:spPr>
          <a:xfrm>
            <a:off x="6631184" y="3589201"/>
            <a:ext cx="4948198" cy="65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직접 사용하기가 어려워서 기존 수집한 데이터들의 카테고리를 기반으로 추천시스템을 구현하기 위해 </a:t>
            </a:r>
            <a:r>
              <a:rPr lang="en-US" altLang="ko-KR" sz="1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 Based Filtering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3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8A3827-3DF9-7E4B-8A7B-90D137AB596B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417459-A0A4-8342-8AA8-851F3364C427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03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추천 시스템 제작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B02526-306C-D6EC-73DA-70F72DC84F60}"/>
              </a:ext>
            </a:extLst>
          </p:cNvPr>
          <p:cNvGrpSpPr/>
          <p:nvPr/>
        </p:nvGrpSpPr>
        <p:grpSpPr>
          <a:xfrm>
            <a:off x="13298691" y="6231961"/>
            <a:ext cx="4557711" cy="876895"/>
            <a:chOff x="7458696" y="534984"/>
            <a:chExt cx="4557711" cy="876895"/>
          </a:xfrm>
        </p:grpSpPr>
        <p:sp>
          <p:nvSpPr>
            <p:cNvPr id="14" name="모서리가 둥근 직사각형 77">
              <a:extLst>
                <a:ext uri="{FF2B5EF4-FFF2-40B4-BE49-F238E27FC236}">
                  <a16:creationId xmlns:a16="http://schemas.microsoft.com/office/drawing/2014/main" id="{59FF58BF-CA68-D426-9343-B08ADDBF4622}"/>
                </a:ext>
              </a:extLst>
            </p:cNvPr>
            <p:cNvSpPr/>
            <p:nvPr/>
          </p:nvSpPr>
          <p:spPr>
            <a:xfrm>
              <a:off x="7458696" y="534984"/>
              <a:ext cx="4557711" cy="876895"/>
            </a:xfrm>
            <a:prstGeom prst="roundRect">
              <a:avLst/>
            </a:prstGeom>
            <a:solidFill>
              <a:srgbClr val="18CBFF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4ACB6C-6B07-335E-5546-6FEB269086A0}"/>
                </a:ext>
              </a:extLst>
            </p:cNvPr>
            <p:cNvSpPr txBox="1"/>
            <p:nvPr/>
          </p:nvSpPr>
          <p:spPr>
            <a:xfrm>
              <a:off x="7502584" y="605701"/>
              <a:ext cx="4384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/>
                <a:t>1</a:t>
              </a:r>
              <a:r>
                <a:rPr lang="ko-KR" altLang="en-US"/>
                <a:t>회 평균</a:t>
              </a:r>
              <a:endParaRPr lang="en-US" altLang="ko-KR"/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/>
                <a:t>산책 </a:t>
              </a:r>
              <a:r>
                <a:rPr lang="ko-KR" altLang="en-US" dirty="0"/>
                <a:t>거리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C5BA83-70C9-4E01-4BBF-217E59DE318D}"/>
                </a:ext>
              </a:extLst>
            </p:cNvPr>
            <p:cNvSpPr txBox="1"/>
            <p:nvPr/>
          </p:nvSpPr>
          <p:spPr>
            <a:xfrm>
              <a:off x="7684060" y="782306"/>
              <a:ext cx="429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/>
                <a:t>2Km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8E4BE9-F4EB-304F-D96B-0E8CB5F471E7}"/>
              </a:ext>
            </a:extLst>
          </p:cNvPr>
          <p:cNvGrpSpPr/>
          <p:nvPr/>
        </p:nvGrpSpPr>
        <p:grpSpPr>
          <a:xfrm>
            <a:off x="13298690" y="7236670"/>
            <a:ext cx="4557711" cy="876895"/>
            <a:chOff x="7458696" y="1750082"/>
            <a:chExt cx="4557711" cy="876895"/>
          </a:xfrm>
        </p:grpSpPr>
        <p:sp>
          <p:nvSpPr>
            <p:cNvPr id="11" name="모서리가 둥근 직사각형 77">
              <a:extLst>
                <a:ext uri="{FF2B5EF4-FFF2-40B4-BE49-F238E27FC236}">
                  <a16:creationId xmlns:a16="http://schemas.microsoft.com/office/drawing/2014/main" id="{549F56C2-1D37-48B7-2582-8EC78FD1F10E}"/>
                </a:ext>
              </a:extLst>
            </p:cNvPr>
            <p:cNvSpPr/>
            <p:nvPr/>
          </p:nvSpPr>
          <p:spPr>
            <a:xfrm>
              <a:off x="7458696" y="1750082"/>
              <a:ext cx="4557711" cy="876895"/>
            </a:xfrm>
            <a:prstGeom prst="roundRect">
              <a:avLst/>
            </a:prstGeom>
            <a:solidFill>
              <a:srgbClr val="18CBFF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A7DF64-547C-5682-6C81-CB949BF05BAD}"/>
                </a:ext>
              </a:extLst>
            </p:cNvPr>
            <p:cNvSpPr txBox="1"/>
            <p:nvPr/>
          </p:nvSpPr>
          <p:spPr>
            <a:xfrm>
              <a:off x="7502584" y="1820799"/>
              <a:ext cx="4384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/>
                <a:t>1</a:t>
              </a:r>
              <a:r>
                <a:rPr lang="ko-KR" altLang="en-US"/>
                <a:t>회 평균</a:t>
              </a:r>
              <a:endParaRPr lang="en-US" altLang="ko-KR"/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/>
                <a:t>산책 </a:t>
              </a:r>
              <a:r>
                <a:rPr lang="ko-KR" altLang="en-US" dirty="0"/>
                <a:t>시간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58C24D-EFD1-D71C-05CD-FF3C62EAB79B}"/>
                </a:ext>
              </a:extLst>
            </p:cNvPr>
            <p:cNvSpPr txBox="1"/>
            <p:nvPr/>
          </p:nvSpPr>
          <p:spPr>
            <a:xfrm>
              <a:off x="7684060" y="1997404"/>
              <a:ext cx="429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/>
                <a:t>51</a:t>
              </a:r>
              <a:r>
                <a:rPr lang="ko-KR" altLang="en-US"/>
                <a:t>분</a:t>
              </a: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77ED82-1770-54E4-1563-B120A7857AF7}"/>
              </a:ext>
            </a:extLst>
          </p:cNvPr>
          <p:cNvGrpSpPr/>
          <p:nvPr/>
        </p:nvGrpSpPr>
        <p:grpSpPr>
          <a:xfrm>
            <a:off x="13298689" y="8241378"/>
            <a:ext cx="4557711" cy="876895"/>
            <a:chOff x="7458696" y="1750082"/>
            <a:chExt cx="4557711" cy="876895"/>
          </a:xfrm>
        </p:grpSpPr>
        <p:sp>
          <p:nvSpPr>
            <p:cNvPr id="8" name="모서리가 둥근 직사각형 77">
              <a:extLst>
                <a:ext uri="{FF2B5EF4-FFF2-40B4-BE49-F238E27FC236}">
                  <a16:creationId xmlns:a16="http://schemas.microsoft.com/office/drawing/2014/main" id="{E46A3347-F131-C550-A2A8-D64BC2C153DF}"/>
                </a:ext>
              </a:extLst>
            </p:cNvPr>
            <p:cNvSpPr/>
            <p:nvPr/>
          </p:nvSpPr>
          <p:spPr>
            <a:xfrm>
              <a:off x="7458696" y="1750082"/>
              <a:ext cx="4557711" cy="876895"/>
            </a:xfrm>
            <a:prstGeom prst="roundRect">
              <a:avLst/>
            </a:prstGeom>
            <a:solidFill>
              <a:srgbClr val="18CBFF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5B8E43-1152-6AFA-5F71-E2F2F4819061}"/>
                </a:ext>
              </a:extLst>
            </p:cNvPr>
            <p:cNvSpPr txBox="1"/>
            <p:nvPr/>
          </p:nvSpPr>
          <p:spPr>
            <a:xfrm>
              <a:off x="7502584" y="1820799"/>
              <a:ext cx="4384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/>
                <a:t>거주지 </a:t>
              </a:r>
              <a:r>
                <a:rPr lang="ko-KR" altLang="en-US"/>
                <a:t>인근 지역</a:t>
              </a:r>
              <a:endParaRPr lang="en-US" altLang="ko-KR"/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/>
                <a:t>산책 비율</a:t>
              </a:r>
              <a:endParaRPr lang="en-US" altLang="ko-K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CEFA4E-2D8D-42D6-3212-0CCED0AD2473}"/>
                </a:ext>
              </a:extLst>
            </p:cNvPr>
            <p:cNvSpPr txBox="1"/>
            <p:nvPr/>
          </p:nvSpPr>
          <p:spPr>
            <a:xfrm>
              <a:off x="7684060" y="1997404"/>
              <a:ext cx="429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/>
                <a:t>90.5%</a:t>
              </a:r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E547CA-FD4E-A241-7AF4-EE63EB37F839}"/>
              </a:ext>
            </a:extLst>
          </p:cNvPr>
          <p:cNvGrpSpPr/>
          <p:nvPr/>
        </p:nvGrpSpPr>
        <p:grpSpPr>
          <a:xfrm>
            <a:off x="988815" y="1644110"/>
            <a:ext cx="3467286" cy="720473"/>
            <a:chOff x="949521" y="2749013"/>
            <a:chExt cx="3467286" cy="720473"/>
          </a:xfrm>
        </p:grpSpPr>
        <p:sp>
          <p:nvSpPr>
            <p:cNvPr id="34" name="모서리가 둥근 직사각형 77">
              <a:extLst>
                <a:ext uri="{FF2B5EF4-FFF2-40B4-BE49-F238E27FC236}">
                  <a16:creationId xmlns:a16="http://schemas.microsoft.com/office/drawing/2014/main" id="{EF1C4655-BDA3-7C43-4198-0CF0F8F7DBC1}"/>
                </a:ext>
              </a:extLst>
            </p:cNvPr>
            <p:cNvSpPr/>
            <p:nvPr/>
          </p:nvSpPr>
          <p:spPr>
            <a:xfrm>
              <a:off x="949521" y="2749013"/>
              <a:ext cx="3467286" cy="720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C34FA7-BF41-2EF6-DB8A-9B15957C6C86}"/>
                </a:ext>
              </a:extLst>
            </p:cNvPr>
            <p:cNvSpPr txBox="1"/>
            <p:nvPr/>
          </p:nvSpPr>
          <p:spPr>
            <a:xfrm>
              <a:off x="1051503" y="2909194"/>
              <a:ext cx="32633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1C3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Contents Based Filtering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1C3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EAAFE7-F093-F6FF-EA8E-C7F5A2B384A0}"/>
              </a:ext>
            </a:extLst>
          </p:cNvPr>
          <p:cNvGrpSpPr>
            <a:grpSpLocks noChangeAspect="1"/>
          </p:cNvGrpSpPr>
          <p:nvPr/>
        </p:nvGrpSpPr>
        <p:grpSpPr>
          <a:xfrm>
            <a:off x="1090797" y="2776162"/>
            <a:ext cx="3263322" cy="417008"/>
            <a:chOff x="949521" y="1898633"/>
            <a:chExt cx="3114482" cy="397988"/>
          </a:xfrm>
        </p:grpSpPr>
        <p:sp>
          <p:nvSpPr>
            <p:cNvPr id="18" name="모서리가 둥근 직사각형 77">
              <a:extLst>
                <a:ext uri="{FF2B5EF4-FFF2-40B4-BE49-F238E27FC236}">
                  <a16:creationId xmlns:a16="http://schemas.microsoft.com/office/drawing/2014/main" id="{3302D3BE-3886-DFB0-D9C3-49B1F4166859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solidFill>
              <a:srgbClr val="1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470CA1-764A-A8C4-97D8-5B5E7923CFDA}"/>
                </a:ext>
              </a:extLst>
            </p:cNvPr>
            <p:cNvSpPr txBox="1"/>
            <p:nvPr/>
          </p:nvSpPr>
          <p:spPr>
            <a:xfrm>
              <a:off x="949521" y="1928349"/>
              <a:ext cx="311448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카테고리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피쳐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생성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E4C77C4-5F0C-2F86-22FD-D6890DDE444D}"/>
              </a:ext>
            </a:extLst>
          </p:cNvPr>
          <p:cNvGrpSpPr/>
          <p:nvPr/>
        </p:nvGrpSpPr>
        <p:grpSpPr>
          <a:xfrm>
            <a:off x="1165217" y="3735787"/>
            <a:ext cx="3114482" cy="397988"/>
            <a:chOff x="949521" y="1898633"/>
            <a:chExt cx="3114482" cy="397988"/>
          </a:xfrm>
        </p:grpSpPr>
        <p:sp>
          <p:nvSpPr>
            <p:cNvPr id="42" name="모서리가 둥근 직사각형 77">
              <a:extLst>
                <a:ext uri="{FF2B5EF4-FFF2-40B4-BE49-F238E27FC236}">
                  <a16:creationId xmlns:a16="http://schemas.microsoft.com/office/drawing/2014/main" id="{8A2452E3-CA9C-4B49-D64F-0512C43E0063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12F981-7D1D-8D07-3B68-80D50B63C654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CountVectorizer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변환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2CC119-5655-698A-A6B6-B80AE184BF6C}"/>
              </a:ext>
            </a:extLst>
          </p:cNvPr>
          <p:cNvGrpSpPr/>
          <p:nvPr/>
        </p:nvGrpSpPr>
        <p:grpSpPr>
          <a:xfrm>
            <a:off x="1165217" y="4685902"/>
            <a:ext cx="3114482" cy="397988"/>
            <a:chOff x="949521" y="1898633"/>
            <a:chExt cx="3114482" cy="397988"/>
          </a:xfrm>
        </p:grpSpPr>
        <p:sp>
          <p:nvSpPr>
            <p:cNvPr id="48" name="모서리가 둥근 직사각형 77">
              <a:extLst>
                <a:ext uri="{FF2B5EF4-FFF2-40B4-BE49-F238E27FC236}">
                  <a16:creationId xmlns:a16="http://schemas.microsoft.com/office/drawing/2014/main" id="{83181022-DFB5-D9EA-0ED1-92A595CCC04D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CBE09C-FB24-0340-97F4-10BA546801E1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코사인 유사도 계산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0BDF5B-F5A0-BBB3-D7DA-9815093F5EC5}"/>
              </a:ext>
            </a:extLst>
          </p:cNvPr>
          <p:cNvGrpSpPr/>
          <p:nvPr/>
        </p:nvGrpSpPr>
        <p:grpSpPr>
          <a:xfrm>
            <a:off x="1165217" y="5636019"/>
            <a:ext cx="3114482" cy="397988"/>
            <a:chOff x="949521" y="1898633"/>
            <a:chExt cx="3114482" cy="397988"/>
          </a:xfrm>
        </p:grpSpPr>
        <p:sp>
          <p:nvSpPr>
            <p:cNvPr id="51" name="모서리가 둥근 직사각형 77">
              <a:extLst>
                <a:ext uri="{FF2B5EF4-FFF2-40B4-BE49-F238E27FC236}">
                  <a16:creationId xmlns:a16="http://schemas.microsoft.com/office/drawing/2014/main" id="{BFA841C4-5AB2-B3D0-F95B-7935AF367688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1C70-C105-17B6-4CDB-F5EAE20EAE98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유사도가 높은 데이터 반환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F209E4A5-2CC7-FF70-8F23-AF7100538244}"/>
              </a:ext>
            </a:extLst>
          </p:cNvPr>
          <p:cNvSpPr/>
          <p:nvPr/>
        </p:nvSpPr>
        <p:spPr>
          <a:xfrm rot="5400000">
            <a:off x="2627598" y="331260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D01FA39D-CAFA-FC94-A5F5-D4856CD3C102}"/>
              </a:ext>
            </a:extLst>
          </p:cNvPr>
          <p:cNvSpPr/>
          <p:nvPr/>
        </p:nvSpPr>
        <p:spPr>
          <a:xfrm rot="5400000">
            <a:off x="2627598" y="4262721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F2DE934-921A-8F54-F0A4-B25423176E26}"/>
              </a:ext>
            </a:extLst>
          </p:cNvPr>
          <p:cNvSpPr/>
          <p:nvPr/>
        </p:nvSpPr>
        <p:spPr>
          <a:xfrm rot="5400000">
            <a:off x="2627598" y="521283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1BDEEEA2-637A-1FDD-A791-A275D9ECC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42"/>
          <a:stretch/>
        </p:blipFill>
        <p:spPr>
          <a:xfrm>
            <a:off x="6035397" y="2593640"/>
            <a:ext cx="5400000" cy="27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8A3827-3DF9-7E4B-8A7B-90D137AB596B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417459-A0A4-8342-8AA8-851F3364C427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03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추천 시스템 제작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B02526-306C-D6EC-73DA-70F72DC84F60}"/>
              </a:ext>
            </a:extLst>
          </p:cNvPr>
          <p:cNvGrpSpPr/>
          <p:nvPr/>
        </p:nvGrpSpPr>
        <p:grpSpPr>
          <a:xfrm>
            <a:off x="13298691" y="6231961"/>
            <a:ext cx="4557711" cy="876895"/>
            <a:chOff x="7458696" y="534984"/>
            <a:chExt cx="4557711" cy="876895"/>
          </a:xfrm>
        </p:grpSpPr>
        <p:sp>
          <p:nvSpPr>
            <p:cNvPr id="14" name="모서리가 둥근 직사각형 77">
              <a:extLst>
                <a:ext uri="{FF2B5EF4-FFF2-40B4-BE49-F238E27FC236}">
                  <a16:creationId xmlns:a16="http://schemas.microsoft.com/office/drawing/2014/main" id="{59FF58BF-CA68-D426-9343-B08ADDBF4622}"/>
                </a:ext>
              </a:extLst>
            </p:cNvPr>
            <p:cNvSpPr/>
            <p:nvPr/>
          </p:nvSpPr>
          <p:spPr>
            <a:xfrm>
              <a:off x="7458696" y="534984"/>
              <a:ext cx="4557711" cy="876895"/>
            </a:xfrm>
            <a:prstGeom prst="roundRect">
              <a:avLst/>
            </a:prstGeom>
            <a:solidFill>
              <a:srgbClr val="18CBFF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4ACB6C-6B07-335E-5546-6FEB269086A0}"/>
                </a:ext>
              </a:extLst>
            </p:cNvPr>
            <p:cNvSpPr txBox="1"/>
            <p:nvPr/>
          </p:nvSpPr>
          <p:spPr>
            <a:xfrm>
              <a:off x="7502584" y="605701"/>
              <a:ext cx="4384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/>
                <a:t>1</a:t>
              </a:r>
              <a:r>
                <a:rPr lang="ko-KR" altLang="en-US"/>
                <a:t>회 평균</a:t>
              </a:r>
              <a:endParaRPr lang="en-US" altLang="ko-KR"/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/>
                <a:t>산책 </a:t>
              </a:r>
              <a:r>
                <a:rPr lang="ko-KR" altLang="en-US" dirty="0"/>
                <a:t>거리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C5BA83-70C9-4E01-4BBF-217E59DE318D}"/>
                </a:ext>
              </a:extLst>
            </p:cNvPr>
            <p:cNvSpPr txBox="1"/>
            <p:nvPr/>
          </p:nvSpPr>
          <p:spPr>
            <a:xfrm>
              <a:off x="7684060" y="782306"/>
              <a:ext cx="429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/>
                <a:t>2Km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8E4BE9-F4EB-304F-D96B-0E8CB5F471E7}"/>
              </a:ext>
            </a:extLst>
          </p:cNvPr>
          <p:cNvGrpSpPr/>
          <p:nvPr/>
        </p:nvGrpSpPr>
        <p:grpSpPr>
          <a:xfrm>
            <a:off x="13298690" y="7236670"/>
            <a:ext cx="4557711" cy="876895"/>
            <a:chOff x="7458696" y="1750082"/>
            <a:chExt cx="4557711" cy="876895"/>
          </a:xfrm>
        </p:grpSpPr>
        <p:sp>
          <p:nvSpPr>
            <p:cNvPr id="11" name="모서리가 둥근 직사각형 77">
              <a:extLst>
                <a:ext uri="{FF2B5EF4-FFF2-40B4-BE49-F238E27FC236}">
                  <a16:creationId xmlns:a16="http://schemas.microsoft.com/office/drawing/2014/main" id="{549F56C2-1D37-48B7-2582-8EC78FD1F10E}"/>
                </a:ext>
              </a:extLst>
            </p:cNvPr>
            <p:cNvSpPr/>
            <p:nvPr/>
          </p:nvSpPr>
          <p:spPr>
            <a:xfrm>
              <a:off x="7458696" y="1750082"/>
              <a:ext cx="4557711" cy="876895"/>
            </a:xfrm>
            <a:prstGeom prst="roundRect">
              <a:avLst/>
            </a:prstGeom>
            <a:solidFill>
              <a:srgbClr val="18CBFF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A7DF64-547C-5682-6C81-CB949BF05BAD}"/>
                </a:ext>
              </a:extLst>
            </p:cNvPr>
            <p:cNvSpPr txBox="1"/>
            <p:nvPr/>
          </p:nvSpPr>
          <p:spPr>
            <a:xfrm>
              <a:off x="7502584" y="1820799"/>
              <a:ext cx="4384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/>
                <a:t>1</a:t>
              </a:r>
              <a:r>
                <a:rPr lang="ko-KR" altLang="en-US"/>
                <a:t>회 평균</a:t>
              </a:r>
              <a:endParaRPr lang="en-US" altLang="ko-KR"/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/>
                <a:t>산책 </a:t>
              </a:r>
              <a:r>
                <a:rPr lang="ko-KR" altLang="en-US" dirty="0"/>
                <a:t>시간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58C24D-EFD1-D71C-05CD-FF3C62EAB79B}"/>
                </a:ext>
              </a:extLst>
            </p:cNvPr>
            <p:cNvSpPr txBox="1"/>
            <p:nvPr/>
          </p:nvSpPr>
          <p:spPr>
            <a:xfrm>
              <a:off x="7684060" y="1997404"/>
              <a:ext cx="4293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/>
                <a:t>51</a:t>
              </a:r>
              <a:r>
                <a:rPr lang="ko-KR" altLang="en-US"/>
                <a:t>분</a:t>
              </a:r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E547CA-FD4E-A241-7AF4-EE63EB37F839}"/>
              </a:ext>
            </a:extLst>
          </p:cNvPr>
          <p:cNvGrpSpPr/>
          <p:nvPr/>
        </p:nvGrpSpPr>
        <p:grpSpPr>
          <a:xfrm>
            <a:off x="988815" y="1644110"/>
            <a:ext cx="3467286" cy="720473"/>
            <a:chOff x="949521" y="2749013"/>
            <a:chExt cx="3467286" cy="720473"/>
          </a:xfrm>
        </p:grpSpPr>
        <p:sp>
          <p:nvSpPr>
            <p:cNvPr id="34" name="모서리가 둥근 직사각형 77">
              <a:extLst>
                <a:ext uri="{FF2B5EF4-FFF2-40B4-BE49-F238E27FC236}">
                  <a16:creationId xmlns:a16="http://schemas.microsoft.com/office/drawing/2014/main" id="{EF1C4655-BDA3-7C43-4198-0CF0F8F7DBC1}"/>
                </a:ext>
              </a:extLst>
            </p:cNvPr>
            <p:cNvSpPr/>
            <p:nvPr/>
          </p:nvSpPr>
          <p:spPr>
            <a:xfrm>
              <a:off x="949521" y="2749013"/>
              <a:ext cx="3467286" cy="720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C34FA7-BF41-2EF6-DB8A-9B15957C6C86}"/>
                </a:ext>
              </a:extLst>
            </p:cNvPr>
            <p:cNvSpPr txBox="1"/>
            <p:nvPr/>
          </p:nvSpPr>
          <p:spPr>
            <a:xfrm>
              <a:off x="1051503" y="2909194"/>
              <a:ext cx="32633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1C3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Contents Based Filtering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1C3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E4C77C4-5F0C-2F86-22FD-D6890DDE444D}"/>
              </a:ext>
            </a:extLst>
          </p:cNvPr>
          <p:cNvGrpSpPr/>
          <p:nvPr/>
        </p:nvGrpSpPr>
        <p:grpSpPr>
          <a:xfrm>
            <a:off x="1090799" y="3726277"/>
            <a:ext cx="3263318" cy="417008"/>
            <a:chOff x="949521" y="1898633"/>
            <a:chExt cx="3114482" cy="397988"/>
          </a:xfrm>
        </p:grpSpPr>
        <p:sp>
          <p:nvSpPr>
            <p:cNvPr id="42" name="모서리가 둥근 직사각형 77">
              <a:extLst>
                <a:ext uri="{FF2B5EF4-FFF2-40B4-BE49-F238E27FC236}">
                  <a16:creationId xmlns:a16="http://schemas.microsoft.com/office/drawing/2014/main" id="{8A2452E3-CA9C-4B49-D64F-0512C43E0063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solidFill>
              <a:srgbClr val="1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12F981-7D1D-8D07-3B68-80D50B63C654}"/>
                </a:ext>
              </a:extLst>
            </p:cNvPr>
            <p:cNvSpPr txBox="1"/>
            <p:nvPr/>
          </p:nvSpPr>
          <p:spPr>
            <a:xfrm>
              <a:off x="949521" y="1928349"/>
              <a:ext cx="311448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CountVectorizer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변환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2CC119-5655-698A-A6B6-B80AE184BF6C}"/>
              </a:ext>
            </a:extLst>
          </p:cNvPr>
          <p:cNvGrpSpPr/>
          <p:nvPr/>
        </p:nvGrpSpPr>
        <p:grpSpPr>
          <a:xfrm>
            <a:off x="1165217" y="4685902"/>
            <a:ext cx="3114482" cy="397988"/>
            <a:chOff x="949521" y="1898633"/>
            <a:chExt cx="3114482" cy="397988"/>
          </a:xfrm>
        </p:grpSpPr>
        <p:sp>
          <p:nvSpPr>
            <p:cNvPr id="48" name="모서리가 둥근 직사각형 77">
              <a:extLst>
                <a:ext uri="{FF2B5EF4-FFF2-40B4-BE49-F238E27FC236}">
                  <a16:creationId xmlns:a16="http://schemas.microsoft.com/office/drawing/2014/main" id="{83181022-DFB5-D9EA-0ED1-92A595CCC04D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CBE09C-FB24-0340-97F4-10BA546801E1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코사인 유사도 계산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0BDF5B-F5A0-BBB3-D7DA-9815093F5EC5}"/>
              </a:ext>
            </a:extLst>
          </p:cNvPr>
          <p:cNvGrpSpPr/>
          <p:nvPr/>
        </p:nvGrpSpPr>
        <p:grpSpPr>
          <a:xfrm>
            <a:off x="1165217" y="5636019"/>
            <a:ext cx="3114482" cy="397988"/>
            <a:chOff x="949521" y="1898633"/>
            <a:chExt cx="3114482" cy="397988"/>
          </a:xfrm>
        </p:grpSpPr>
        <p:sp>
          <p:nvSpPr>
            <p:cNvPr id="51" name="모서리가 둥근 직사각형 77">
              <a:extLst>
                <a:ext uri="{FF2B5EF4-FFF2-40B4-BE49-F238E27FC236}">
                  <a16:creationId xmlns:a16="http://schemas.microsoft.com/office/drawing/2014/main" id="{BFA841C4-5AB2-B3D0-F95B-7935AF367688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1C70-C105-17B6-4CDB-F5EAE20EAE98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유사도가 높은 데이터 반환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F209E4A5-2CC7-FF70-8F23-AF7100538244}"/>
              </a:ext>
            </a:extLst>
          </p:cNvPr>
          <p:cNvSpPr/>
          <p:nvPr/>
        </p:nvSpPr>
        <p:spPr>
          <a:xfrm rot="5400000">
            <a:off x="2627598" y="331260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D01FA39D-CAFA-FC94-A5F5-D4856CD3C102}"/>
              </a:ext>
            </a:extLst>
          </p:cNvPr>
          <p:cNvSpPr/>
          <p:nvPr/>
        </p:nvSpPr>
        <p:spPr>
          <a:xfrm rot="5400000">
            <a:off x="2627598" y="4262721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F2DE934-921A-8F54-F0A4-B25423176E26}"/>
              </a:ext>
            </a:extLst>
          </p:cNvPr>
          <p:cNvSpPr/>
          <p:nvPr/>
        </p:nvSpPr>
        <p:spPr>
          <a:xfrm rot="5400000">
            <a:off x="2627598" y="521283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모서리가 둥근 직사각형 77">
            <a:extLst>
              <a:ext uri="{FF2B5EF4-FFF2-40B4-BE49-F238E27FC236}">
                <a16:creationId xmlns:a16="http://schemas.microsoft.com/office/drawing/2014/main" id="{FC187A30-5CAD-2660-CF70-5A4C16293E74}"/>
              </a:ext>
            </a:extLst>
          </p:cNvPr>
          <p:cNvSpPr/>
          <p:nvPr/>
        </p:nvSpPr>
        <p:spPr>
          <a:xfrm>
            <a:off x="1165219" y="2785672"/>
            <a:ext cx="3114478" cy="397988"/>
          </a:xfrm>
          <a:prstGeom prst="rect">
            <a:avLst/>
          </a:prstGeom>
          <a:noFill/>
          <a:ln>
            <a:solidFill>
              <a:srgbClr val="18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5EBEE-7491-2CBD-D677-299D80132717}"/>
              </a:ext>
            </a:extLst>
          </p:cNvPr>
          <p:cNvSpPr txBox="1"/>
          <p:nvPr/>
        </p:nvSpPr>
        <p:spPr>
          <a:xfrm>
            <a:off x="1165217" y="2830776"/>
            <a:ext cx="31144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ED1B12-41CF-52EB-AB8D-0660487F7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79"/>
          <a:stretch/>
        </p:blipFill>
        <p:spPr>
          <a:xfrm>
            <a:off x="6035397" y="2984664"/>
            <a:ext cx="5400000" cy="15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47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8A3827-3DF9-7E4B-8A7B-90D137AB596B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417459-A0A4-8342-8AA8-851F3364C427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03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추천 시스템 제작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E547CA-FD4E-A241-7AF4-EE63EB37F839}"/>
              </a:ext>
            </a:extLst>
          </p:cNvPr>
          <p:cNvGrpSpPr/>
          <p:nvPr/>
        </p:nvGrpSpPr>
        <p:grpSpPr>
          <a:xfrm>
            <a:off x="988815" y="1644110"/>
            <a:ext cx="3467286" cy="720473"/>
            <a:chOff x="949521" y="2749013"/>
            <a:chExt cx="3467286" cy="720473"/>
          </a:xfrm>
        </p:grpSpPr>
        <p:sp>
          <p:nvSpPr>
            <p:cNvPr id="34" name="모서리가 둥근 직사각형 77">
              <a:extLst>
                <a:ext uri="{FF2B5EF4-FFF2-40B4-BE49-F238E27FC236}">
                  <a16:creationId xmlns:a16="http://schemas.microsoft.com/office/drawing/2014/main" id="{EF1C4655-BDA3-7C43-4198-0CF0F8F7DBC1}"/>
                </a:ext>
              </a:extLst>
            </p:cNvPr>
            <p:cNvSpPr/>
            <p:nvPr/>
          </p:nvSpPr>
          <p:spPr>
            <a:xfrm>
              <a:off x="949521" y="2749013"/>
              <a:ext cx="3467286" cy="720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C34FA7-BF41-2EF6-DB8A-9B15957C6C86}"/>
                </a:ext>
              </a:extLst>
            </p:cNvPr>
            <p:cNvSpPr txBox="1"/>
            <p:nvPr/>
          </p:nvSpPr>
          <p:spPr>
            <a:xfrm>
              <a:off x="1051503" y="2909194"/>
              <a:ext cx="32633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1C3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Contents Based Filtering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1C3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E4C77C4-5F0C-2F86-22FD-D6890DDE444D}"/>
              </a:ext>
            </a:extLst>
          </p:cNvPr>
          <p:cNvGrpSpPr/>
          <p:nvPr/>
        </p:nvGrpSpPr>
        <p:grpSpPr>
          <a:xfrm>
            <a:off x="1165217" y="3735787"/>
            <a:ext cx="3114482" cy="397988"/>
            <a:chOff x="949521" y="1898633"/>
            <a:chExt cx="3114482" cy="397988"/>
          </a:xfrm>
        </p:grpSpPr>
        <p:sp>
          <p:nvSpPr>
            <p:cNvPr id="42" name="모서리가 둥근 직사각형 77">
              <a:extLst>
                <a:ext uri="{FF2B5EF4-FFF2-40B4-BE49-F238E27FC236}">
                  <a16:creationId xmlns:a16="http://schemas.microsoft.com/office/drawing/2014/main" id="{8A2452E3-CA9C-4B49-D64F-0512C43E0063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12F981-7D1D-8D07-3B68-80D50B63C654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CountVectorizer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변환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2CC119-5655-698A-A6B6-B80AE184BF6C}"/>
              </a:ext>
            </a:extLst>
          </p:cNvPr>
          <p:cNvGrpSpPr/>
          <p:nvPr/>
        </p:nvGrpSpPr>
        <p:grpSpPr>
          <a:xfrm>
            <a:off x="1090799" y="4676392"/>
            <a:ext cx="3263318" cy="417008"/>
            <a:chOff x="949521" y="1898633"/>
            <a:chExt cx="3114482" cy="397988"/>
          </a:xfrm>
        </p:grpSpPr>
        <p:sp>
          <p:nvSpPr>
            <p:cNvPr id="48" name="모서리가 둥근 직사각형 77">
              <a:extLst>
                <a:ext uri="{FF2B5EF4-FFF2-40B4-BE49-F238E27FC236}">
                  <a16:creationId xmlns:a16="http://schemas.microsoft.com/office/drawing/2014/main" id="{83181022-DFB5-D9EA-0ED1-92A595CCC04D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solidFill>
              <a:srgbClr val="1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CBE09C-FB24-0340-97F4-10BA546801E1}"/>
                </a:ext>
              </a:extLst>
            </p:cNvPr>
            <p:cNvSpPr txBox="1"/>
            <p:nvPr/>
          </p:nvSpPr>
          <p:spPr>
            <a:xfrm>
              <a:off x="949521" y="1928349"/>
              <a:ext cx="311448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코사인 유사도 계산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0BDF5B-F5A0-BBB3-D7DA-9815093F5EC5}"/>
              </a:ext>
            </a:extLst>
          </p:cNvPr>
          <p:cNvGrpSpPr/>
          <p:nvPr/>
        </p:nvGrpSpPr>
        <p:grpSpPr>
          <a:xfrm>
            <a:off x="1165217" y="5636019"/>
            <a:ext cx="3114482" cy="397988"/>
            <a:chOff x="949521" y="1898633"/>
            <a:chExt cx="3114482" cy="397988"/>
          </a:xfrm>
        </p:grpSpPr>
        <p:sp>
          <p:nvSpPr>
            <p:cNvPr id="51" name="모서리가 둥근 직사각형 77">
              <a:extLst>
                <a:ext uri="{FF2B5EF4-FFF2-40B4-BE49-F238E27FC236}">
                  <a16:creationId xmlns:a16="http://schemas.microsoft.com/office/drawing/2014/main" id="{BFA841C4-5AB2-B3D0-F95B-7935AF367688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1C70-C105-17B6-4CDB-F5EAE20EAE98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유사도가 높은 데이터 반환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F209E4A5-2CC7-FF70-8F23-AF7100538244}"/>
              </a:ext>
            </a:extLst>
          </p:cNvPr>
          <p:cNvSpPr/>
          <p:nvPr/>
        </p:nvSpPr>
        <p:spPr>
          <a:xfrm rot="5400000">
            <a:off x="2627598" y="331260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D01FA39D-CAFA-FC94-A5F5-D4856CD3C102}"/>
              </a:ext>
            </a:extLst>
          </p:cNvPr>
          <p:cNvSpPr/>
          <p:nvPr/>
        </p:nvSpPr>
        <p:spPr>
          <a:xfrm rot="5400000">
            <a:off x="2627598" y="4262721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F2DE934-921A-8F54-F0A4-B25423176E26}"/>
              </a:ext>
            </a:extLst>
          </p:cNvPr>
          <p:cNvSpPr/>
          <p:nvPr/>
        </p:nvSpPr>
        <p:spPr>
          <a:xfrm rot="5400000">
            <a:off x="2627598" y="521283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모서리가 둥근 직사각형 77">
            <a:extLst>
              <a:ext uri="{FF2B5EF4-FFF2-40B4-BE49-F238E27FC236}">
                <a16:creationId xmlns:a16="http://schemas.microsoft.com/office/drawing/2014/main" id="{AE6955A6-A15E-4617-8C4B-F55486A14843}"/>
              </a:ext>
            </a:extLst>
          </p:cNvPr>
          <p:cNvSpPr/>
          <p:nvPr/>
        </p:nvSpPr>
        <p:spPr>
          <a:xfrm>
            <a:off x="1165219" y="2785672"/>
            <a:ext cx="3114478" cy="397988"/>
          </a:xfrm>
          <a:prstGeom prst="rect">
            <a:avLst/>
          </a:prstGeom>
          <a:noFill/>
          <a:ln>
            <a:solidFill>
              <a:srgbClr val="18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22596-DEE3-A458-BCF7-E08A9D70C31A}"/>
              </a:ext>
            </a:extLst>
          </p:cNvPr>
          <p:cNvSpPr txBox="1"/>
          <p:nvPr/>
        </p:nvSpPr>
        <p:spPr>
          <a:xfrm>
            <a:off x="1165217" y="2830776"/>
            <a:ext cx="31144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0055881-EA3A-C1C3-A33C-59BF4FA0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397" y="1639431"/>
            <a:ext cx="5400000" cy="47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48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8A3827-3DF9-7E4B-8A7B-90D137AB596B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417459-A0A4-8342-8AA8-851F3364C427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03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추천 시스템 제작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E547CA-FD4E-A241-7AF4-EE63EB37F839}"/>
              </a:ext>
            </a:extLst>
          </p:cNvPr>
          <p:cNvGrpSpPr/>
          <p:nvPr/>
        </p:nvGrpSpPr>
        <p:grpSpPr>
          <a:xfrm>
            <a:off x="988815" y="1644110"/>
            <a:ext cx="3467286" cy="720473"/>
            <a:chOff x="949521" y="2749013"/>
            <a:chExt cx="3467286" cy="720473"/>
          </a:xfrm>
        </p:grpSpPr>
        <p:sp>
          <p:nvSpPr>
            <p:cNvPr id="34" name="모서리가 둥근 직사각형 77">
              <a:extLst>
                <a:ext uri="{FF2B5EF4-FFF2-40B4-BE49-F238E27FC236}">
                  <a16:creationId xmlns:a16="http://schemas.microsoft.com/office/drawing/2014/main" id="{EF1C4655-BDA3-7C43-4198-0CF0F8F7DBC1}"/>
                </a:ext>
              </a:extLst>
            </p:cNvPr>
            <p:cNvSpPr/>
            <p:nvPr/>
          </p:nvSpPr>
          <p:spPr>
            <a:xfrm>
              <a:off x="949521" y="2749013"/>
              <a:ext cx="3467286" cy="720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C34FA7-BF41-2EF6-DB8A-9B15957C6C86}"/>
                </a:ext>
              </a:extLst>
            </p:cNvPr>
            <p:cNvSpPr txBox="1"/>
            <p:nvPr/>
          </p:nvSpPr>
          <p:spPr>
            <a:xfrm>
              <a:off x="1051503" y="2909194"/>
              <a:ext cx="32633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1C3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Contents Based Filtering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1C3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E4C77C4-5F0C-2F86-22FD-D6890DDE444D}"/>
              </a:ext>
            </a:extLst>
          </p:cNvPr>
          <p:cNvGrpSpPr/>
          <p:nvPr/>
        </p:nvGrpSpPr>
        <p:grpSpPr>
          <a:xfrm>
            <a:off x="1165217" y="3735787"/>
            <a:ext cx="3114482" cy="397988"/>
            <a:chOff x="949521" y="1898633"/>
            <a:chExt cx="3114482" cy="397988"/>
          </a:xfrm>
        </p:grpSpPr>
        <p:sp>
          <p:nvSpPr>
            <p:cNvPr id="42" name="모서리가 둥근 직사각형 77">
              <a:extLst>
                <a:ext uri="{FF2B5EF4-FFF2-40B4-BE49-F238E27FC236}">
                  <a16:creationId xmlns:a16="http://schemas.microsoft.com/office/drawing/2014/main" id="{8A2452E3-CA9C-4B49-D64F-0512C43E0063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12F981-7D1D-8D07-3B68-80D50B63C654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CountVectorizer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변환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2CC119-5655-698A-A6B6-B80AE184BF6C}"/>
              </a:ext>
            </a:extLst>
          </p:cNvPr>
          <p:cNvGrpSpPr/>
          <p:nvPr/>
        </p:nvGrpSpPr>
        <p:grpSpPr>
          <a:xfrm>
            <a:off x="1165217" y="4685902"/>
            <a:ext cx="3114482" cy="397988"/>
            <a:chOff x="949521" y="1898633"/>
            <a:chExt cx="3114482" cy="397988"/>
          </a:xfrm>
        </p:grpSpPr>
        <p:sp>
          <p:nvSpPr>
            <p:cNvPr id="48" name="모서리가 둥근 직사각형 77">
              <a:extLst>
                <a:ext uri="{FF2B5EF4-FFF2-40B4-BE49-F238E27FC236}">
                  <a16:creationId xmlns:a16="http://schemas.microsoft.com/office/drawing/2014/main" id="{83181022-DFB5-D9EA-0ED1-92A595CCC04D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CBE09C-FB24-0340-97F4-10BA546801E1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코사인 유사도 계산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0BDF5B-F5A0-BBB3-D7DA-9815093F5EC5}"/>
              </a:ext>
            </a:extLst>
          </p:cNvPr>
          <p:cNvGrpSpPr/>
          <p:nvPr/>
        </p:nvGrpSpPr>
        <p:grpSpPr>
          <a:xfrm>
            <a:off x="1090799" y="5626509"/>
            <a:ext cx="3263318" cy="417008"/>
            <a:chOff x="949521" y="1898633"/>
            <a:chExt cx="3114482" cy="397988"/>
          </a:xfrm>
        </p:grpSpPr>
        <p:sp>
          <p:nvSpPr>
            <p:cNvPr id="51" name="모서리가 둥근 직사각형 77">
              <a:extLst>
                <a:ext uri="{FF2B5EF4-FFF2-40B4-BE49-F238E27FC236}">
                  <a16:creationId xmlns:a16="http://schemas.microsoft.com/office/drawing/2014/main" id="{BFA841C4-5AB2-B3D0-F95B-7935AF367688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solidFill>
              <a:srgbClr val="1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1C70-C105-17B6-4CDB-F5EAE20EAE98}"/>
                </a:ext>
              </a:extLst>
            </p:cNvPr>
            <p:cNvSpPr txBox="1"/>
            <p:nvPr/>
          </p:nvSpPr>
          <p:spPr>
            <a:xfrm>
              <a:off x="949521" y="1928349"/>
              <a:ext cx="311448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유사도가 높은 데이터 반환</a:t>
              </a:r>
            </a:p>
          </p:txBody>
        </p:sp>
      </p:grp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F209E4A5-2CC7-FF70-8F23-AF7100538244}"/>
              </a:ext>
            </a:extLst>
          </p:cNvPr>
          <p:cNvSpPr/>
          <p:nvPr/>
        </p:nvSpPr>
        <p:spPr>
          <a:xfrm rot="5400000">
            <a:off x="2627598" y="331260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D01FA39D-CAFA-FC94-A5F5-D4856CD3C102}"/>
              </a:ext>
            </a:extLst>
          </p:cNvPr>
          <p:cNvSpPr/>
          <p:nvPr/>
        </p:nvSpPr>
        <p:spPr>
          <a:xfrm rot="5400000">
            <a:off x="2627598" y="4262721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F2DE934-921A-8F54-F0A4-B25423176E26}"/>
              </a:ext>
            </a:extLst>
          </p:cNvPr>
          <p:cNvSpPr/>
          <p:nvPr/>
        </p:nvSpPr>
        <p:spPr>
          <a:xfrm rot="5400000">
            <a:off x="2627598" y="521283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77">
            <a:extLst>
              <a:ext uri="{FF2B5EF4-FFF2-40B4-BE49-F238E27FC236}">
                <a16:creationId xmlns:a16="http://schemas.microsoft.com/office/drawing/2014/main" id="{1F002A35-3B5E-703E-C847-9AE246779B16}"/>
              </a:ext>
            </a:extLst>
          </p:cNvPr>
          <p:cNvSpPr/>
          <p:nvPr/>
        </p:nvSpPr>
        <p:spPr>
          <a:xfrm>
            <a:off x="1165219" y="2785672"/>
            <a:ext cx="3114478" cy="397988"/>
          </a:xfrm>
          <a:prstGeom prst="rect">
            <a:avLst/>
          </a:prstGeom>
          <a:noFill/>
          <a:ln>
            <a:solidFill>
              <a:srgbClr val="18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253C5-FDAC-C184-192B-CCAAF2AB0296}"/>
              </a:ext>
            </a:extLst>
          </p:cNvPr>
          <p:cNvSpPr txBox="1"/>
          <p:nvPr/>
        </p:nvSpPr>
        <p:spPr>
          <a:xfrm>
            <a:off x="1165217" y="2830776"/>
            <a:ext cx="31144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BF387E-766C-1686-F312-B30BB6A3C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395" y="1111994"/>
            <a:ext cx="5040000" cy="53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5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79DE1C-5EFC-6C81-7B03-719BA1D65B6E}"/>
              </a:ext>
            </a:extLst>
          </p:cNvPr>
          <p:cNvSpPr/>
          <p:nvPr/>
        </p:nvSpPr>
        <p:spPr>
          <a:xfrm>
            <a:off x="664806" y="1341365"/>
            <a:ext cx="2723868" cy="5006488"/>
          </a:xfrm>
          <a:prstGeom prst="rect">
            <a:avLst/>
          </a:prstGeom>
          <a:solidFill>
            <a:srgbClr val="444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C2D4D2-3E05-0FEC-D3F4-8A3C0268D765}"/>
              </a:ext>
            </a:extLst>
          </p:cNvPr>
          <p:cNvGrpSpPr/>
          <p:nvPr/>
        </p:nvGrpSpPr>
        <p:grpSpPr>
          <a:xfrm>
            <a:off x="5147701" y="3108728"/>
            <a:ext cx="930542" cy="257369"/>
            <a:chOff x="4935444" y="2810775"/>
            <a:chExt cx="930542" cy="2573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95E2D62-712C-1D42-3904-29DFAE0CEA13}"/>
                </a:ext>
              </a:extLst>
            </p:cNvPr>
            <p:cNvSpPr/>
            <p:nvPr/>
          </p:nvSpPr>
          <p:spPr>
            <a:xfrm>
              <a:off x="4935444" y="2827947"/>
              <a:ext cx="930540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E4BDD1-6FD3-9B9C-45E3-C0545E2070E6}"/>
                </a:ext>
              </a:extLst>
            </p:cNvPr>
            <p:cNvSpPr txBox="1"/>
            <p:nvPr/>
          </p:nvSpPr>
          <p:spPr>
            <a:xfrm>
              <a:off x="4935444" y="2810775"/>
              <a:ext cx="93054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E2D9764-0F26-85C9-98B1-5A2539234FDB}"/>
              </a:ext>
            </a:extLst>
          </p:cNvPr>
          <p:cNvGrpSpPr/>
          <p:nvPr/>
        </p:nvGrpSpPr>
        <p:grpSpPr>
          <a:xfrm>
            <a:off x="5461856" y="4596649"/>
            <a:ext cx="634144" cy="257369"/>
            <a:chOff x="5083643" y="2810775"/>
            <a:chExt cx="634144" cy="25736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3822A7-316F-9B7E-0FAC-1D1FD977A544}"/>
                </a:ext>
              </a:extLst>
            </p:cNvPr>
            <p:cNvSpPr/>
            <p:nvPr/>
          </p:nvSpPr>
          <p:spPr>
            <a:xfrm>
              <a:off x="5102693" y="2827947"/>
              <a:ext cx="596042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929087-0534-C94C-AF35-C3F0FF88375B}"/>
                </a:ext>
              </a:extLst>
            </p:cNvPr>
            <p:cNvSpPr txBox="1"/>
            <p:nvPr/>
          </p:nvSpPr>
          <p:spPr>
            <a:xfrm>
              <a:off x="5083643" y="2810775"/>
              <a:ext cx="634144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90412B-77AD-0E84-43BF-1923BFDFAD2D}"/>
              </a:ext>
            </a:extLst>
          </p:cNvPr>
          <p:cNvGrpSpPr/>
          <p:nvPr/>
        </p:nvGrpSpPr>
        <p:grpSpPr>
          <a:xfrm>
            <a:off x="5074741" y="6084134"/>
            <a:ext cx="1003502" cy="257369"/>
            <a:chOff x="5028169" y="2810775"/>
            <a:chExt cx="745092" cy="2573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F711FE4-E189-83A4-7017-79C70424DB51}"/>
                </a:ext>
              </a:extLst>
            </p:cNvPr>
            <p:cNvSpPr/>
            <p:nvPr/>
          </p:nvSpPr>
          <p:spPr>
            <a:xfrm>
              <a:off x="5028169" y="2827947"/>
              <a:ext cx="745091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19AF62-2FB4-9F0C-8AC1-A44DFCB840AC}"/>
                </a:ext>
              </a:extLst>
            </p:cNvPr>
            <p:cNvSpPr txBox="1"/>
            <p:nvPr/>
          </p:nvSpPr>
          <p:spPr>
            <a:xfrm>
              <a:off x="5028169" y="2810775"/>
              <a:ext cx="74509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post-project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751898E-1615-90D9-0380-2E0E853FE0CB}"/>
              </a:ext>
            </a:extLst>
          </p:cNvPr>
          <p:cNvGrpSpPr/>
          <p:nvPr/>
        </p:nvGrpSpPr>
        <p:grpSpPr>
          <a:xfrm>
            <a:off x="723900" y="1403506"/>
            <a:ext cx="2622550" cy="431640"/>
            <a:chOff x="944024" y="1517100"/>
            <a:chExt cx="2539012" cy="4587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7229D4-BB17-6FB3-7FD1-156057921F39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58756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01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420B0F-2B46-D31C-8B72-4404B038954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 소개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2E60AFA-0CFA-2BE3-1B27-DD8526B38544}"/>
              </a:ext>
            </a:extLst>
          </p:cNvPr>
          <p:cNvGrpSpPr/>
          <p:nvPr/>
        </p:nvGrpSpPr>
        <p:grpSpPr>
          <a:xfrm>
            <a:off x="3429000" y="1403510"/>
            <a:ext cx="2622550" cy="458757"/>
            <a:chOff x="944024" y="1517100"/>
            <a:chExt cx="2539012" cy="4875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0E32C6-2098-5195-100E-5EA15F8DCA32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02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70A8BF-16A5-580A-BE17-3A36AAE5519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진행 과정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1FD1E14-CD97-90C1-A753-109144D72F8F}"/>
              </a:ext>
            </a:extLst>
          </p:cNvPr>
          <p:cNvGrpSpPr/>
          <p:nvPr/>
        </p:nvGrpSpPr>
        <p:grpSpPr>
          <a:xfrm>
            <a:off x="6141422" y="1403510"/>
            <a:ext cx="2622550" cy="458757"/>
            <a:chOff x="944024" y="1517100"/>
            <a:chExt cx="2539012" cy="48757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856F0-3193-C8AC-1315-943D017AECCD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03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CA0529-FD35-C777-B794-9E501803606B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프로덕트 시현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1E0380-12C5-DBB3-F05C-F78CC13F7C5F}"/>
              </a:ext>
            </a:extLst>
          </p:cNvPr>
          <p:cNvGrpSpPr/>
          <p:nvPr/>
        </p:nvGrpSpPr>
        <p:grpSpPr>
          <a:xfrm>
            <a:off x="8849697" y="1403510"/>
            <a:ext cx="2622550" cy="458757"/>
            <a:chOff x="944024" y="1517100"/>
            <a:chExt cx="2539012" cy="4875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C44C9D-E994-7976-28A4-52DB51C58B7E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04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FC65A5-B042-D677-E252-8AFB25E42078}"/>
                </a:ext>
              </a:extLst>
            </p:cNvPr>
            <p:cNvSpPr txBox="1"/>
            <p:nvPr/>
          </p:nvSpPr>
          <p:spPr>
            <a:xfrm>
              <a:off x="1639047" y="1561812"/>
              <a:ext cx="1843989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프로젝트를 마치며</a:t>
              </a:r>
              <a:endParaRPr lang="ko-KR" altLang="en-US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A01CE6A-D1AB-9E9E-5E62-5C9864D52BFA}"/>
              </a:ext>
            </a:extLst>
          </p:cNvPr>
          <p:cNvSpPr txBox="1"/>
          <p:nvPr/>
        </p:nvSpPr>
        <p:spPr>
          <a:xfrm>
            <a:off x="3406768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0798F-318B-B770-5D2B-0B53A4631D37}"/>
              </a:ext>
            </a:extLst>
          </p:cNvPr>
          <p:cNvSpPr txBox="1"/>
          <p:nvPr/>
        </p:nvSpPr>
        <p:spPr>
          <a:xfrm>
            <a:off x="3406768" y="3375043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제작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구현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8F0C0-BF72-F992-C5EB-444863EB23F5}"/>
              </a:ext>
            </a:extLst>
          </p:cNvPr>
          <p:cNvSpPr txBox="1"/>
          <p:nvPr/>
        </p:nvSpPr>
        <p:spPr>
          <a:xfrm>
            <a:off x="3406768" y="4860851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업그레이드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업그레이드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1A250-844F-E4C1-A38E-44539A5E1C92}"/>
              </a:ext>
            </a:extLst>
          </p:cNvPr>
          <p:cNvSpPr txBox="1"/>
          <p:nvPr/>
        </p:nvSpPr>
        <p:spPr>
          <a:xfrm>
            <a:off x="701675" y="1885740"/>
            <a:ext cx="2371724" cy="159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 과정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F14D-9F77-7F4A-96DB-9B200270BBB5}"/>
              </a:ext>
            </a:extLst>
          </p:cNvPr>
          <p:cNvSpPr txBox="1"/>
          <p:nvPr/>
        </p:nvSpPr>
        <p:spPr>
          <a:xfrm>
            <a:off x="6115036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소개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시현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D7D30-6B1E-7B55-F35D-94EE13C0ABFD}"/>
              </a:ext>
            </a:extLst>
          </p:cNvPr>
          <p:cNvSpPr txBox="1"/>
          <p:nvPr/>
        </p:nvSpPr>
        <p:spPr>
          <a:xfrm>
            <a:off x="8824290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도움 주신 분들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C0487158-8DBE-F3F7-5E9C-CFC5362E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806" y="1335946"/>
            <a:ext cx="10862388" cy="502037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9E41B3-9FD2-2F77-86BD-66305B16D953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0C9187-F701-831C-B340-C2A419C9483B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Road to walk</a:t>
            </a:r>
            <a:endParaRPr lang="ko-KR" altLang="en-US" sz="2800" dirty="0">
              <a:solidFill>
                <a:srgbClr val="003B8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4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538A3827-3DF9-7E4B-8A7B-90D137AB596B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417459-A0A4-8342-8AA8-851F3364C427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03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추천 시스템 제작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E547CA-FD4E-A241-7AF4-EE63EB37F839}"/>
              </a:ext>
            </a:extLst>
          </p:cNvPr>
          <p:cNvGrpSpPr/>
          <p:nvPr/>
        </p:nvGrpSpPr>
        <p:grpSpPr>
          <a:xfrm>
            <a:off x="988815" y="1644110"/>
            <a:ext cx="3467286" cy="720473"/>
            <a:chOff x="949521" y="2749013"/>
            <a:chExt cx="3467286" cy="720473"/>
          </a:xfrm>
        </p:grpSpPr>
        <p:sp>
          <p:nvSpPr>
            <p:cNvPr id="34" name="모서리가 둥근 직사각형 77">
              <a:extLst>
                <a:ext uri="{FF2B5EF4-FFF2-40B4-BE49-F238E27FC236}">
                  <a16:creationId xmlns:a16="http://schemas.microsoft.com/office/drawing/2014/main" id="{EF1C4655-BDA3-7C43-4198-0CF0F8F7DBC1}"/>
                </a:ext>
              </a:extLst>
            </p:cNvPr>
            <p:cNvSpPr/>
            <p:nvPr/>
          </p:nvSpPr>
          <p:spPr>
            <a:xfrm>
              <a:off x="949521" y="2749013"/>
              <a:ext cx="3467286" cy="7204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C34FA7-BF41-2EF6-DB8A-9B15957C6C86}"/>
                </a:ext>
              </a:extLst>
            </p:cNvPr>
            <p:cNvSpPr txBox="1"/>
            <p:nvPr/>
          </p:nvSpPr>
          <p:spPr>
            <a:xfrm>
              <a:off x="1051503" y="2909194"/>
              <a:ext cx="326332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1C3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Contents Based Filtering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1C3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E4C77C4-5F0C-2F86-22FD-D6890DDE444D}"/>
              </a:ext>
            </a:extLst>
          </p:cNvPr>
          <p:cNvGrpSpPr/>
          <p:nvPr/>
        </p:nvGrpSpPr>
        <p:grpSpPr>
          <a:xfrm>
            <a:off x="1165217" y="3735787"/>
            <a:ext cx="3114482" cy="397988"/>
            <a:chOff x="949521" y="1898633"/>
            <a:chExt cx="3114482" cy="397988"/>
          </a:xfrm>
        </p:grpSpPr>
        <p:sp>
          <p:nvSpPr>
            <p:cNvPr id="42" name="모서리가 둥근 직사각형 77">
              <a:extLst>
                <a:ext uri="{FF2B5EF4-FFF2-40B4-BE49-F238E27FC236}">
                  <a16:creationId xmlns:a16="http://schemas.microsoft.com/office/drawing/2014/main" id="{8A2452E3-CA9C-4B49-D64F-0512C43E0063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12F981-7D1D-8D07-3B68-80D50B63C654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CountVectorizer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변환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E2CC119-5655-698A-A6B6-B80AE184BF6C}"/>
              </a:ext>
            </a:extLst>
          </p:cNvPr>
          <p:cNvGrpSpPr/>
          <p:nvPr/>
        </p:nvGrpSpPr>
        <p:grpSpPr>
          <a:xfrm>
            <a:off x="1165217" y="4685902"/>
            <a:ext cx="3114482" cy="397988"/>
            <a:chOff x="949521" y="1898633"/>
            <a:chExt cx="3114482" cy="397988"/>
          </a:xfrm>
        </p:grpSpPr>
        <p:sp>
          <p:nvSpPr>
            <p:cNvPr id="48" name="모서리가 둥근 직사각형 77">
              <a:extLst>
                <a:ext uri="{FF2B5EF4-FFF2-40B4-BE49-F238E27FC236}">
                  <a16:creationId xmlns:a16="http://schemas.microsoft.com/office/drawing/2014/main" id="{83181022-DFB5-D9EA-0ED1-92A595CCC04D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CBE09C-FB24-0340-97F4-10BA546801E1}"/>
                </a:ext>
              </a:extLst>
            </p:cNvPr>
            <p:cNvSpPr txBox="1"/>
            <p:nvPr/>
          </p:nvSpPr>
          <p:spPr>
            <a:xfrm>
              <a:off x="949521" y="1943737"/>
              <a:ext cx="31144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코사인 유사도 계산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0BDF5B-F5A0-BBB3-D7DA-9815093F5EC5}"/>
              </a:ext>
            </a:extLst>
          </p:cNvPr>
          <p:cNvGrpSpPr/>
          <p:nvPr/>
        </p:nvGrpSpPr>
        <p:grpSpPr>
          <a:xfrm>
            <a:off x="1090799" y="5626509"/>
            <a:ext cx="3263318" cy="417008"/>
            <a:chOff x="949521" y="1898633"/>
            <a:chExt cx="3114482" cy="397988"/>
          </a:xfrm>
        </p:grpSpPr>
        <p:sp>
          <p:nvSpPr>
            <p:cNvPr id="51" name="모서리가 둥근 직사각형 77">
              <a:extLst>
                <a:ext uri="{FF2B5EF4-FFF2-40B4-BE49-F238E27FC236}">
                  <a16:creationId xmlns:a16="http://schemas.microsoft.com/office/drawing/2014/main" id="{BFA841C4-5AB2-B3D0-F95B-7935AF367688}"/>
                </a:ext>
              </a:extLst>
            </p:cNvPr>
            <p:cNvSpPr/>
            <p:nvPr/>
          </p:nvSpPr>
          <p:spPr>
            <a:xfrm>
              <a:off x="949523" y="1898633"/>
              <a:ext cx="3114478" cy="397988"/>
            </a:xfrm>
            <a:prstGeom prst="rect">
              <a:avLst/>
            </a:prstGeom>
            <a:solidFill>
              <a:srgbClr val="18C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FC1C70-C105-17B6-4CDB-F5EAE20EAE98}"/>
                </a:ext>
              </a:extLst>
            </p:cNvPr>
            <p:cNvSpPr txBox="1"/>
            <p:nvPr/>
          </p:nvSpPr>
          <p:spPr>
            <a:xfrm>
              <a:off x="949521" y="1928349"/>
              <a:ext cx="311448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유사도가 높은 데이터 반환</a:t>
              </a:r>
            </a:p>
          </p:txBody>
        </p:sp>
      </p:grp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F209E4A5-2CC7-FF70-8F23-AF7100538244}"/>
              </a:ext>
            </a:extLst>
          </p:cNvPr>
          <p:cNvSpPr/>
          <p:nvPr/>
        </p:nvSpPr>
        <p:spPr>
          <a:xfrm rot="5400000">
            <a:off x="2627598" y="331260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D01FA39D-CAFA-FC94-A5F5-D4856CD3C102}"/>
              </a:ext>
            </a:extLst>
          </p:cNvPr>
          <p:cNvSpPr/>
          <p:nvPr/>
        </p:nvSpPr>
        <p:spPr>
          <a:xfrm rot="5400000">
            <a:off x="2627598" y="4262721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EF2DE934-921A-8F54-F0A4-B25423176E26}"/>
              </a:ext>
            </a:extLst>
          </p:cNvPr>
          <p:cNvSpPr/>
          <p:nvPr/>
        </p:nvSpPr>
        <p:spPr>
          <a:xfrm rot="5400000">
            <a:off x="2627598" y="5212836"/>
            <a:ext cx="189721" cy="294236"/>
          </a:xfrm>
          <a:prstGeom prst="chevron">
            <a:avLst/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모서리가 둥근 직사각형 77">
            <a:extLst>
              <a:ext uri="{FF2B5EF4-FFF2-40B4-BE49-F238E27FC236}">
                <a16:creationId xmlns:a16="http://schemas.microsoft.com/office/drawing/2014/main" id="{1F002A35-3B5E-703E-C847-9AE246779B16}"/>
              </a:ext>
            </a:extLst>
          </p:cNvPr>
          <p:cNvSpPr/>
          <p:nvPr/>
        </p:nvSpPr>
        <p:spPr>
          <a:xfrm>
            <a:off x="1165219" y="2785672"/>
            <a:ext cx="3114478" cy="397988"/>
          </a:xfrm>
          <a:prstGeom prst="rect">
            <a:avLst/>
          </a:prstGeom>
          <a:noFill/>
          <a:ln>
            <a:solidFill>
              <a:srgbClr val="18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253C5-FDAC-C184-192B-CCAAF2AB0296}"/>
              </a:ext>
            </a:extLst>
          </p:cNvPr>
          <p:cNvSpPr txBox="1"/>
          <p:nvPr/>
        </p:nvSpPr>
        <p:spPr>
          <a:xfrm>
            <a:off x="1165217" y="2830776"/>
            <a:ext cx="31144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AEEC40C-E509-E410-506C-AECFCCA0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397" y="1639431"/>
            <a:ext cx="5400000" cy="43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60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96249-72F1-C7DE-2440-2CE12660C35C}"/>
              </a:ext>
            </a:extLst>
          </p:cNvPr>
          <p:cNvSpPr/>
          <p:nvPr/>
        </p:nvSpPr>
        <p:spPr>
          <a:xfrm>
            <a:off x="2430379" y="2087479"/>
            <a:ext cx="7331242" cy="2683042"/>
          </a:xfrm>
          <a:prstGeom prst="rect">
            <a:avLst/>
          </a:prstGeom>
          <a:noFill/>
          <a:ln>
            <a:solidFill>
              <a:srgbClr val="14D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56E1A-CD7C-64B7-47D2-9D368E717BF8}"/>
              </a:ext>
            </a:extLst>
          </p:cNvPr>
          <p:cNvSpPr txBox="1"/>
          <p:nvPr/>
        </p:nvSpPr>
        <p:spPr>
          <a:xfrm>
            <a:off x="3601720" y="3044281"/>
            <a:ext cx="49885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dirty="0">
                <a:solidFill>
                  <a:srgbClr val="039200"/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rPr>
              <a:t>웹 프로덕트 개발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251AA3FE-E89E-2828-F2B9-37327D84BD5E}"/>
              </a:ext>
            </a:extLst>
          </p:cNvPr>
          <p:cNvSpPr/>
          <p:nvPr/>
        </p:nvSpPr>
        <p:spPr>
          <a:xfrm rot="5400000">
            <a:off x="2490502" y="2172468"/>
            <a:ext cx="179708" cy="179708"/>
          </a:xfrm>
          <a:prstGeom prst="rtTriangle">
            <a:avLst/>
          </a:prstGeom>
          <a:solidFill>
            <a:srgbClr val="14D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E0B6B14D-0C1B-A018-420B-882ED84B75C3}"/>
              </a:ext>
            </a:extLst>
          </p:cNvPr>
          <p:cNvSpPr/>
          <p:nvPr/>
        </p:nvSpPr>
        <p:spPr>
          <a:xfrm rot="16200000">
            <a:off x="9581913" y="4590813"/>
            <a:ext cx="179708" cy="179708"/>
          </a:xfrm>
          <a:prstGeom prst="rtTriangle">
            <a:avLst/>
          </a:prstGeom>
          <a:solidFill>
            <a:srgbClr val="14D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8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DE7DEFE-56F6-7D8D-7A46-6FA8190A70C6}"/>
              </a:ext>
            </a:extLst>
          </p:cNvPr>
          <p:cNvSpPr/>
          <p:nvPr/>
        </p:nvSpPr>
        <p:spPr>
          <a:xfrm>
            <a:off x="1" y="863567"/>
            <a:ext cx="3175461" cy="313779"/>
          </a:xfrm>
          <a:prstGeom prst="rect">
            <a:avLst/>
          </a:prstGeom>
          <a:solidFill>
            <a:srgbClr val="0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BD9431-D0C6-007C-F548-E3E3D8475B2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4D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4C8E3-89C2-AAF7-F79B-81BCBBF4C765}"/>
              </a:ext>
            </a:extLst>
          </p:cNvPr>
          <p:cNvSpPr txBox="1"/>
          <p:nvPr/>
        </p:nvSpPr>
        <p:spPr>
          <a:xfrm>
            <a:off x="97952" y="854882"/>
            <a:ext cx="296113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시각화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CA33C-4DF5-F19A-445D-A57466EE8BF4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9200"/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latin typeface="카페24 아네모네" pitchFamily="2" charset="-127"/>
                <a:ea typeface="카페24 아네모네" pitchFamily="2" charset="-127"/>
              </a:rPr>
              <a:t>웹 프로덕트 개발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47BF6B-410A-849C-E191-E3E148BDF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2" y="2590858"/>
            <a:ext cx="6480000" cy="2430000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D42244C5-35DF-9A0F-85A9-9CB57354EF97}"/>
              </a:ext>
            </a:extLst>
          </p:cNvPr>
          <p:cNvGrpSpPr/>
          <p:nvPr/>
        </p:nvGrpSpPr>
        <p:grpSpPr>
          <a:xfrm>
            <a:off x="7898364" y="1920335"/>
            <a:ext cx="3467286" cy="3439780"/>
            <a:chOff x="7898364" y="1644110"/>
            <a:chExt cx="3467286" cy="343978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0788B63-FF38-E1E9-3002-597D195B7527}"/>
                </a:ext>
              </a:extLst>
            </p:cNvPr>
            <p:cNvGrpSpPr/>
            <p:nvPr/>
          </p:nvGrpSpPr>
          <p:grpSpPr>
            <a:xfrm>
              <a:off x="7898364" y="1644110"/>
              <a:ext cx="3467286" cy="720473"/>
              <a:chOff x="949521" y="2749013"/>
              <a:chExt cx="3467286" cy="720473"/>
            </a:xfrm>
          </p:grpSpPr>
          <p:sp>
            <p:nvSpPr>
              <p:cNvPr id="50" name="모서리가 둥근 직사각형 77">
                <a:extLst>
                  <a:ext uri="{FF2B5EF4-FFF2-40B4-BE49-F238E27FC236}">
                    <a16:creationId xmlns:a16="http://schemas.microsoft.com/office/drawing/2014/main" id="{C2EA8421-B75D-943E-C2E4-5BA31C5E4FE0}"/>
                  </a:ext>
                </a:extLst>
              </p:cNvPr>
              <p:cNvSpPr/>
              <p:nvPr/>
            </p:nvSpPr>
            <p:spPr>
              <a:xfrm>
                <a:off x="949521" y="2749013"/>
                <a:ext cx="3467286" cy="7204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D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4CDAE9-C4D8-DA55-1518-DE206234559E}"/>
                  </a:ext>
                </a:extLst>
              </p:cNvPr>
              <p:cNvSpPr txBox="1"/>
              <p:nvPr/>
            </p:nvSpPr>
            <p:spPr>
              <a:xfrm>
                <a:off x="1051503" y="2909194"/>
                <a:ext cx="32633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데이터 시각화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(</a:t>
                </a:r>
                <a:r>
                  <a:rPr kumimoji="0" lang="en-US" altLang="ko-K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maplotlivb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)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1C3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A3F6DE3-E9CE-AB68-7E69-0B8342C5BC71}"/>
                </a:ext>
              </a:extLst>
            </p:cNvPr>
            <p:cNvGrpSpPr/>
            <p:nvPr/>
          </p:nvGrpSpPr>
          <p:grpSpPr>
            <a:xfrm>
              <a:off x="8074766" y="2785672"/>
              <a:ext cx="3114482" cy="2298218"/>
              <a:chOff x="1239637" y="2785672"/>
              <a:chExt cx="3114482" cy="2298218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1D9BF56-08F9-C219-8B98-F8CF8C565AB9}"/>
                  </a:ext>
                </a:extLst>
              </p:cNvPr>
              <p:cNvGrpSpPr/>
              <p:nvPr/>
            </p:nvGrpSpPr>
            <p:grpSpPr>
              <a:xfrm>
                <a:off x="1239637" y="2785672"/>
                <a:ext cx="3114482" cy="397988"/>
                <a:chOff x="949521" y="1898633"/>
                <a:chExt cx="3114482" cy="397988"/>
              </a:xfrm>
            </p:grpSpPr>
            <p:sp>
              <p:nvSpPr>
                <p:cNvPr id="48" name="모서리가 둥근 직사각형 77">
                  <a:extLst>
                    <a:ext uri="{FF2B5EF4-FFF2-40B4-BE49-F238E27FC236}">
                      <a16:creationId xmlns:a16="http://schemas.microsoft.com/office/drawing/2014/main" id="{624BD596-DCC9-E8D5-9BFB-1903CE996F12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D49EF92-A88E-CAFE-E2F4-9527F596CC01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카테고리별 레이어 생성</a:t>
                  </a: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B872F215-A9CF-8A50-31EF-8227E4F671C4}"/>
                  </a:ext>
                </a:extLst>
              </p:cNvPr>
              <p:cNvGrpSpPr/>
              <p:nvPr/>
            </p:nvGrpSpPr>
            <p:grpSpPr>
              <a:xfrm>
                <a:off x="1239637" y="3735787"/>
                <a:ext cx="3114482" cy="397988"/>
                <a:chOff x="949521" y="1898633"/>
                <a:chExt cx="3114482" cy="397988"/>
              </a:xfrm>
            </p:grpSpPr>
            <p:sp>
              <p:nvSpPr>
                <p:cNvPr id="46" name="모서리가 둥근 직사각형 77">
                  <a:extLst>
                    <a:ext uri="{FF2B5EF4-FFF2-40B4-BE49-F238E27FC236}">
                      <a16:creationId xmlns:a16="http://schemas.microsoft.com/office/drawing/2014/main" id="{0D544B4F-87A6-635D-C62A-9FF48DD71044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3AA922-EFCE-E5EB-E668-9BBDDB93492C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지도 생성</a:t>
                  </a: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E5A961EF-1902-92EA-1C33-7D518CFBDBF8}"/>
                  </a:ext>
                </a:extLst>
              </p:cNvPr>
              <p:cNvGrpSpPr/>
              <p:nvPr/>
            </p:nvGrpSpPr>
            <p:grpSpPr>
              <a:xfrm>
                <a:off x="1239637" y="4685902"/>
                <a:ext cx="3114482" cy="397988"/>
                <a:chOff x="949521" y="1898633"/>
                <a:chExt cx="3114482" cy="397988"/>
              </a:xfrm>
            </p:grpSpPr>
            <p:sp>
              <p:nvSpPr>
                <p:cNvPr id="44" name="모서리가 둥근 직사각형 77">
                  <a:extLst>
                    <a:ext uri="{FF2B5EF4-FFF2-40B4-BE49-F238E27FC236}">
                      <a16:creationId xmlns:a16="http://schemas.microsoft.com/office/drawing/2014/main" id="{ABFC45BF-19A9-667B-604A-B70DBD31531D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A5A25A6-6D48-C07E-F9D3-4655F325F87C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지도 구현</a:t>
                  </a:r>
                </a:p>
              </p:txBody>
            </p:sp>
          </p:grpSp>
          <p:sp>
            <p:nvSpPr>
              <p:cNvPr id="39" name="화살표: 갈매기형 수장 38">
                <a:extLst>
                  <a:ext uri="{FF2B5EF4-FFF2-40B4-BE49-F238E27FC236}">
                    <a16:creationId xmlns:a16="http://schemas.microsoft.com/office/drawing/2014/main" id="{3B7BC556-0E9C-F0E9-0A34-DEDEB3CEFCC6}"/>
                  </a:ext>
                </a:extLst>
              </p:cNvPr>
              <p:cNvSpPr/>
              <p:nvPr/>
            </p:nvSpPr>
            <p:spPr>
              <a:xfrm rot="5400000">
                <a:off x="2702018" y="3312606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화살표: 갈매기형 수장 39">
                <a:extLst>
                  <a:ext uri="{FF2B5EF4-FFF2-40B4-BE49-F238E27FC236}">
                    <a16:creationId xmlns:a16="http://schemas.microsoft.com/office/drawing/2014/main" id="{031CE682-299E-74FA-1B57-A29F4CF99DBF}"/>
                  </a:ext>
                </a:extLst>
              </p:cNvPr>
              <p:cNvSpPr/>
              <p:nvPr/>
            </p:nvSpPr>
            <p:spPr>
              <a:xfrm rot="5400000">
                <a:off x="2702018" y="4262721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85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DE7DEFE-56F6-7D8D-7A46-6FA8190A70C6}"/>
              </a:ext>
            </a:extLst>
          </p:cNvPr>
          <p:cNvSpPr/>
          <p:nvPr/>
        </p:nvSpPr>
        <p:spPr>
          <a:xfrm>
            <a:off x="1" y="863567"/>
            <a:ext cx="3175461" cy="313779"/>
          </a:xfrm>
          <a:prstGeom prst="rect">
            <a:avLst/>
          </a:prstGeom>
          <a:solidFill>
            <a:srgbClr val="0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BD9431-D0C6-007C-F548-E3E3D8475B2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4D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4C8E3-89C2-AAF7-F79B-81BCBBF4C765}"/>
              </a:ext>
            </a:extLst>
          </p:cNvPr>
          <p:cNvSpPr txBox="1"/>
          <p:nvPr/>
        </p:nvSpPr>
        <p:spPr>
          <a:xfrm>
            <a:off x="97952" y="854882"/>
            <a:ext cx="296113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시각화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CA33C-4DF5-F19A-445D-A57466EE8BF4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9200"/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latin typeface="카페24 아네모네" pitchFamily="2" charset="-127"/>
                <a:ea typeface="카페24 아네모네" pitchFamily="2" charset="-127"/>
              </a:rPr>
              <a:t>웹 프로덕트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1DBA39-11D7-A0E4-9A98-C092C136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" y="1415812"/>
            <a:ext cx="6480000" cy="544218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D3B8B0-B459-72B6-406B-98FC9A1768DA}"/>
              </a:ext>
            </a:extLst>
          </p:cNvPr>
          <p:cNvGrpSpPr/>
          <p:nvPr/>
        </p:nvGrpSpPr>
        <p:grpSpPr>
          <a:xfrm>
            <a:off x="7898364" y="1920335"/>
            <a:ext cx="3467286" cy="3439780"/>
            <a:chOff x="7898364" y="1644110"/>
            <a:chExt cx="3467286" cy="343978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E869AAC-9A82-CD72-B7F4-ABA1FA7BDF13}"/>
                </a:ext>
              </a:extLst>
            </p:cNvPr>
            <p:cNvGrpSpPr/>
            <p:nvPr/>
          </p:nvGrpSpPr>
          <p:grpSpPr>
            <a:xfrm>
              <a:off x="7898364" y="1644110"/>
              <a:ext cx="3467286" cy="720473"/>
              <a:chOff x="949521" y="2749013"/>
              <a:chExt cx="3467286" cy="720473"/>
            </a:xfrm>
          </p:grpSpPr>
          <p:sp>
            <p:nvSpPr>
              <p:cNvPr id="27" name="모서리가 둥근 직사각형 77">
                <a:extLst>
                  <a:ext uri="{FF2B5EF4-FFF2-40B4-BE49-F238E27FC236}">
                    <a16:creationId xmlns:a16="http://schemas.microsoft.com/office/drawing/2014/main" id="{8C070E4C-18ED-57AA-9080-24FAFD49AE08}"/>
                  </a:ext>
                </a:extLst>
              </p:cNvPr>
              <p:cNvSpPr/>
              <p:nvPr/>
            </p:nvSpPr>
            <p:spPr>
              <a:xfrm>
                <a:off x="949521" y="2749013"/>
                <a:ext cx="3467286" cy="7204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D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383E44-C4C9-AD04-DFFD-9941E5D1FF78}"/>
                  </a:ext>
                </a:extLst>
              </p:cNvPr>
              <p:cNvSpPr txBox="1"/>
              <p:nvPr/>
            </p:nvSpPr>
            <p:spPr>
              <a:xfrm>
                <a:off x="1051503" y="2909194"/>
                <a:ext cx="32633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데이터 시각화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(</a:t>
                </a:r>
                <a:r>
                  <a:rPr kumimoji="0" lang="en-US" altLang="ko-K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maplotlivb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)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1C3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DA48BC0-E7A5-77EA-F896-70399A655A38}"/>
                </a:ext>
              </a:extLst>
            </p:cNvPr>
            <p:cNvGrpSpPr/>
            <p:nvPr/>
          </p:nvGrpSpPr>
          <p:grpSpPr>
            <a:xfrm>
              <a:off x="8074766" y="2785672"/>
              <a:ext cx="3114482" cy="2298218"/>
              <a:chOff x="1239637" y="2785672"/>
              <a:chExt cx="3114482" cy="22982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074D67F-88BA-7C17-36B3-3741D896E50C}"/>
                  </a:ext>
                </a:extLst>
              </p:cNvPr>
              <p:cNvGrpSpPr/>
              <p:nvPr/>
            </p:nvGrpSpPr>
            <p:grpSpPr>
              <a:xfrm>
                <a:off x="1239637" y="2785672"/>
                <a:ext cx="3114482" cy="397988"/>
                <a:chOff x="949521" y="1898633"/>
                <a:chExt cx="3114482" cy="397988"/>
              </a:xfrm>
            </p:grpSpPr>
            <p:sp>
              <p:nvSpPr>
                <p:cNvPr id="25" name="모서리가 둥근 직사각형 77">
                  <a:extLst>
                    <a:ext uri="{FF2B5EF4-FFF2-40B4-BE49-F238E27FC236}">
                      <a16:creationId xmlns:a16="http://schemas.microsoft.com/office/drawing/2014/main" id="{293DA2D5-2C6A-6B7B-5C58-24C75C92AC4E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AA296B-9410-EBD5-E9F1-B5463D792C94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카테고리별 레이어 생성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EC6676F-3B1D-BC81-876D-721EC45077A4}"/>
                  </a:ext>
                </a:extLst>
              </p:cNvPr>
              <p:cNvGrpSpPr/>
              <p:nvPr/>
            </p:nvGrpSpPr>
            <p:grpSpPr>
              <a:xfrm>
                <a:off x="1239637" y="3735787"/>
                <a:ext cx="3114482" cy="397988"/>
                <a:chOff x="949521" y="1898633"/>
                <a:chExt cx="3114482" cy="397988"/>
              </a:xfrm>
            </p:grpSpPr>
            <p:sp>
              <p:nvSpPr>
                <p:cNvPr id="23" name="모서리가 둥근 직사각형 77">
                  <a:extLst>
                    <a:ext uri="{FF2B5EF4-FFF2-40B4-BE49-F238E27FC236}">
                      <a16:creationId xmlns:a16="http://schemas.microsoft.com/office/drawing/2014/main" id="{A9BC405D-C8E7-0531-036A-7F723B101613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BBA9-1D86-032A-366D-0FEC6DB29CCF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지도 생성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CFCDF31-15CC-4707-426A-71AFEC45BC18}"/>
                  </a:ext>
                </a:extLst>
              </p:cNvPr>
              <p:cNvGrpSpPr/>
              <p:nvPr/>
            </p:nvGrpSpPr>
            <p:grpSpPr>
              <a:xfrm>
                <a:off x="1239637" y="4685902"/>
                <a:ext cx="3114482" cy="397988"/>
                <a:chOff x="949521" y="1898633"/>
                <a:chExt cx="3114482" cy="397988"/>
              </a:xfrm>
            </p:grpSpPr>
            <p:sp>
              <p:nvSpPr>
                <p:cNvPr id="21" name="모서리가 둥근 직사각형 77">
                  <a:extLst>
                    <a:ext uri="{FF2B5EF4-FFF2-40B4-BE49-F238E27FC236}">
                      <a16:creationId xmlns:a16="http://schemas.microsoft.com/office/drawing/2014/main" id="{EE65DF96-BA2B-4A14-624A-835BD072A945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3A1C96-3106-76CE-A686-AC94875D2CD2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지도 구현</a:t>
                  </a:r>
                </a:p>
              </p:txBody>
            </p:sp>
          </p:grpSp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60AB70A4-E718-A350-8D89-0D1E60357A23}"/>
                  </a:ext>
                </a:extLst>
              </p:cNvPr>
              <p:cNvSpPr/>
              <p:nvPr/>
            </p:nvSpPr>
            <p:spPr>
              <a:xfrm rot="5400000">
                <a:off x="2702018" y="3312606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E860D336-98F6-B2A8-CB38-DAA770B6C211}"/>
                  </a:ext>
                </a:extLst>
              </p:cNvPr>
              <p:cNvSpPr/>
              <p:nvPr/>
            </p:nvSpPr>
            <p:spPr>
              <a:xfrm rot="5400000">
                <a:off x="2702018" y="4262721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676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1D5A09-C5DB-1690-5BC3-1017C454B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9" y="1798825"/>
            <a:ext cx="6381542" cy="3847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E7DEFE-56F6-7D8D-7A46-6FA8190A70C6}"/>
              </a:ext>
            </a:extLst>
          </p:cNvPr>
          <p:cNvSpPr/>
          <p:nvPr/>
        </p:nvSpPr>
        <p:spPr>
          <a:xfrm>
            <a:off x="1" y="863567"/>
            <a:ext cx="3175461" cy="313779"/>
          </a:xfrm>
          <a:prstGeom prst="rect">
            <a:avLst/>
          </a:prstGeom>
          <a:solidFill>
            <a:srgbClr val="0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BD9431-D0C6-007C-F548-E3E3D8475B2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4D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4C8E3-89C2-AAF7-F79B-81BCBBF4C765}"/>
              </a:ext>
            </a:extLst>
          </p:cNvPr>
          <p:cNvSpPr txBox="1"/>
          <p:nvPr/>
        </p:nvSpPr>
        <p:spPr>
          <a:xfrm>
            <a:off x="97952" y="854882"/>
            <a:ext cx="296113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시각화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CA33C-4DF5-F19A-445D-A57466EE8BF4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9200"/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latin typeface="카페24 아네모네" pitchFamily="2" charset="-127"/>
                <a:ea typeface="카페24 아네모네" pitchFamily="2" charset="-127"/>
              </a:rPr>
              <a:t>웹 프로덕트 개발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83751E-39A4-7A53-3165-ACEEED1401D7}"/>
              </a:ext>
            </a:extLst>
          </p:cNvPr>
          <p:cNvGrpSpPr/>
          <p:nvPr/>
        </p:nvGrpSpPr>
        <p:grpSpPr>
          <a:xfrm>
            <a:off x="7898364" y="1920335"/>
            <a:ext cx="3467286" cy="3439780"/>
            <a:chOff x="7898364" y="1644110"/>
            <a:chExt cx="3467286" cy="343978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1C66009-AE9C-3123-A978-12DE834B89F6}"/>
                </a:ext>
              </a:extLst>
            </p:cNvPr>
            <p:cNvGrpSpPr/>
            <p:nvPr/>
          </p:nvGrpSpPr>
          <p:grpSpPr>
            <a:xfrm>
              <a:off x="7898364" y="1644110"/>
              <a:ext cx="3467286" cy="720473"/>
              <a:chOff x="949521" y="2749013"/>
              <a:chExt cx="3467286" cy="720473"/>
            </a:xfrm>
          </p:grpSpPr>
          <p:sp>
            <p:nvSpPr>
              <p:cNvPr id="38" name="모서리가 둥근 직사각형 77">
                <a:extLst>
                  <a:ext uri="{FF2B5EF4-FFF2-40B4-BE49-F238E27FC236}">
                    <a16:creationId xmlns:a16="http://schemas.microsoft.com/office/drawing/2014/main" id="{47592E33-1310-7730-0742-2AC35A09C74A}"/>
                  </a:ext>
                </a:extLst>
              </p:cNvPr>
              <p:cNvSpPr/>
              <p:nvPr/>
            </p:nvSpPr>
            <p:spPr>
              <a:xfrm>
                <a:off x="949521" y="2749013"/>
                <a:ext cx="3467286" cy="7204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D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C4A5E1-BA61-F5F3-F756-5C11D44D0C4E}"/>
                  </a:ext>
                </a:extLst>
              </p:cNvPr>
              <p:cNvSpPr txBox="1"/>
              <p:nvPr/>
            </p:nvSpPr>
            <p:spPr>
              <a:xfrm>
                <a:off x="1051503" y="2909194"/>
                <a:ext cx="32633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데이터 시각화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(</a:t>
                </a:r>
                <a:r>
                  <a:rPr kumimoji="0" lang="en-US" altLang="ko-K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maplotlivb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)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1C3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B846B16-4EE7-FB77-63AF-04ADF297BC23}"/>
                </a:ext>
              </a:extLst>
            </p:cNvPr>
            <p:cNvGrpSpPr/>
            <p:nvPr/>
          </p:nvGrpSpPr>
          <p:grpSpPr>
            <a:xfrm>
              <a:off x="8074766" y="2785672"/>
              <a:ext cx="3114482" cy="2298218"/>
              <a:chOff x="1239637" y="2785672"/>
              <a:chExt cx="3114482" cy="229821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E03B585-8E47-AF55-6E15-280794793CC5}"/>
                  </a:ext>
                </a:extLst>
              </p:cNvPr>
              <p:cNvGrpSpPr/>
              <p:nvPr/>
            </p:nvGrpSpPr>
            <p:grpSpPr>
              <a:xfrm>
                <a:off x="1239637" y="2785672"/>
                <a:ext cx="3114482" cy="397988"/>
                <a:chOff x="949521" y="1898633"/>
                <a:chExt cx="3114482" cy="397988"/>
              </a:xfrm>
            </p:grpSpPr>
            <p:sp>
              <p:nvSpPr>
                <p:cNvPr id="36" name="모서리가 둥근 직사각형 77">
                  <a:extLst>
                    <a:ext uri="{FF2B5EF4-FFF2-40B4-BE49-F238E27FC236}">
                      <a16:creationId xmlns:a16="http://schemas.microsoft.com/office/drawing/2014/main" id="{4860EB20-53E2-4CD2-ECA5-61FF42003BA3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0ECE950-0B5A-4C06-A722-65A7CAAE3B8B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카테고리별 레이어 생성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3BF509E-3EBD-8295-B213-EF108FD54D0E}"/>
                  </a:ext>
                </a:extLst>
              </p:cNvPr>
              <p:cNvGrpSpPr/>
              <p:nvPr/>
            </p:nvGrpSpPr>
            <p:grpSpPr>
              <a:xfrm>
                <a:off x="1239637" y="3735787"/>
                <a:ext cx="3114482" cy="397988"/>
                <a:chOff x="949521" y="1898633"/>
                <a:chExt cx="3114482" cy="397988"/>
              </a:xfrm>
            </p:grpSpPr>
            <p:sp>
              <p:nvSpPr>
                <p:cNvPr id="34" name="모서리가 둥근 직사각형 77">
                  <a:extLst>
                    <a:ext uri="{FF2B5EF4-FFF2-40B4-BE49-F238E27FC236}">
                      <a16:creationId xmlns:a16="http://schemas.microsoft.com/office/drawing/2014/main" id="{BAB6DA08-A117-EA17-002A-4E6B81B86452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599C386-7339-6484-1DDD-9642FE5215AC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지도 생성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7F4AF0C-D873-BD38-7367-A0E1D84FFB37}"/>
                  </a:ext>
                </a:extLst>
              </p:cNvPr>
              <p:cNvGrpSpPr/>
              <p:nvPr/>
            </p:nvGrpSpPr>
            <p:grpSpPr>
              <a:xfrm>
                <a:off x="1239637" y="4685902"/>
                <a:ext cx="3114482" cy="397988"/>
                <a:chOff x="949521" y="1898633"/>
                <a:chExt cx="3114482" cy="397988"/>
              </a:xfrm>
            </p:grpSpPr>
            <p:sp>
              <p:nvSpPr>
                <p:cNvPr id="31" name="모서리가 둥근 직사각형 77">
                  <a:extLst>
                    <a:ext uri="{FF2B5EF4-FFF2-40B4-BE49-F238E27FC236}">
                      <a16:creationId xmlns:a16="http://schemas.microsoft.com/office/drawing/2014/main" id="{CBB79E90-5493-AB8E-3C43-4E463E0D45AD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FBBF08-A29B-8B3F-3FCF-B881DE360392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지도 구현</a:t>
                  </a:r>
                </a:p>
              </p:txBody>
            </p:sp>
          </p:grpSp>
          <p:sp>
            <p:nvSpPr>
              <p:cNvPr id="27" name="화살표: 갈매기형 수장 26">
                <a:extLst>
                  <a:ext uri="{FF2B5EF4-FFF2-40B4-BE49-F238E27FC236}">
                    <a16:creationId xmlns:a16="http://schemas.microsoft.com/office/drawing/2014/main" id="{E5E49365-F29A-2686-C082-DA5D173D5C72}"/>
                  </a:ext>
                </a:extLst>
              </p:cNvPr>
              <p:cNvSpPr/>
              <p:nvPr/>
            </p:nvSpPr>
            <p:spPr>
              <a:xfrm rot="5400000">
                <a:off x="2702018" y="3312606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화살표: 갈매기형 수장 29">
                <a:extLst>
                  <a:ext uri="{FF2B5EF4-FFF2-40B4-BE49-F238E27FC236}">
                    <a16:creationId xmlns:a16="http://schemas.microsoft.com/office/drawing/2014/main" id="{B97ACEBD-48C5-4614-D2FA-A379A3D04CFC}"/>
                  </a:ext>
                </a:extLst>
              </p:cNvPr>
              <p:cNvSpPr/>
              <p:nvPr/>
            </p:nvSpPr>
            <p:spPr>
              <a:xfrm rot="5400000">
                <a:off x="2702018" y="4262721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10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DE7DEFE-56F6-7D8D-7A46-6FA8190A70C6}"/>
              </a:ext>
            </a:extLst>
          </p:cNvPr>
          <p:cNvSpPr/>
          <p:nvPr/>
        </p:nvSpPr>
        <p:spPr>
          <a:xfrm>
            <a:off x="1" y="863567"/>
            <a:ext cx="3175461" cy="313779"/>
          </a:xfrm>
          <a:prstGeom prst="rect">
            <a:avLst/>
          </a:prstGeom>
          <a:solidFill>
            <a:srgbClr val="0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BD9431-D0C6-007C-F548-E3E3D8475B2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4D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4C8E3-89C2-AAF7-F79B-81BCBBF4C765}"/>
              </a:ext>
            </a:extLst>
          </p:cNvPr>
          <p:cNvSpPr txBox="1"/>
          <p:nvPr/>
        </p:nvSpPr>
        <p:spPr>
          <a:xfrm>
            <a:off x="97952" y="854882"/>
            <a:ext cx="296113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</a:t>
            </a:r>
            <a:r>
              <a:rPr lang="ko-KR" altLang="en-US" sz="1200" b="1" dirty="0" err="1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프로덕트에서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구현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CA33C-4DF5-F19A-445D-A57466EE8BF4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9200"/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latin typeface="카페24 아네모네" pitchFamily="2" charset="-127"/>
                <a:ea typeface="카페24 아네모네" pitchFamily="2" charset="-127"/>
              </a:rPr>
              <a:t>웹 프로덕트 개발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D3B8B0-B459-72B6-406B-98FC9A1768DA}"/>
              </a:ext>
            </a:extLst>
          </p:cNvPr>
          <p:cNvGrpSpPr/>
          <p:nvPr/>
        </p:nvGrpSpPr>
        <p:grpSpPr>
          <a:xfrm>
            <a:off x="7898364" y="1920335"/>
            <a:ext cx="3467286" cy="3439780"/>
            <a:chOff x="7898364" y="1644110"/>
            <a:chExt cx="3467286" cy="343978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E869AAC-9A82-CD72-B7F4-ABA1FA7BDF13}"/>
                </a:ext>
              </a:extLst>
            </p:cNvPr>
            <p:cNvGrpSpPr/>
            <p:nvPr/>
          </p:nvGrpSpPr>
          <p:grpSpPr>
            <a:xfrm>
              <a:off x="7898364" y="1644110"/>
              <a:ext cx="3467286" cy="720473"/>
              <a:chOff x="949521" y="2749013"/>
              <a:chExt cx="3467286" cy="720473"/>
            </a:xfrm>
          </p:grpSpPr>
          <p:sp>
            <p:nvSpPr>
              <p:cNvPr id="27" name="모서리가 둥근 직사각형 77">
                <a:extLst>
                  <a:ext uri="{FF2B5EF4-FFF2-40B4-BE49-F238E27FC236}">
                    <a16:creationId xmlns:a16="http://schemas.microsoft.com/office/drawing/2014/main" id="{8C070E4C-18ED-57AA-9080-24FAFD49AE08}"/>
                  </a:ext>
                </a:extLst>
              </p:cNvPr>
              <p:cNvSpPr/>
              <p:nvPr/>
            </p:nvSpPr>
            <p:spPr>
              <a:xfrm>
                <a:off x="949521" y="2749013"/>
                <a:ext cx="3467286" cy="7204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D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383E44-C4C9-AD04-DFFD-9941E5D1FF78}"/>
                  </a:ext>
                </a:extLst>
              </p:cNvPr>
              <p:cNvSpPr txBox="1"/>
              <p:nvPr/>
            </p:nvSpPr>
            <p:spPr>
              <a:xfrm>
                <a:off x="1051503" y="2909194"/>
                <a:ext cx="32633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서버 개발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DA48BC0-E7A5-77EA-F896-70399A655A38}"/>
                </a:ext>
              </a:extLst>
            </p:cNvPr>
            <p:cNvGrpSpPr/>
            <p:nvPr/>
          </p:nvGrpSpPr>
          <p:grpSpPr>
            <a:xfrm>
              <a:off x="8074766" y="2785672"/>
              <a:ext cx="3114482" cy="2298218"/>
              <a:chOff x="1239637" y="2785672"/>
              <a:chExt cx="3114482" cy="22982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074D67F-88BA-7C17-36B3-3741D896E50C}"/>
                  </a:ext>
                </a:extLst>
              </p:cNvPr>
              <p:cNvGrpSpPr/>
              <p:nvPr/>
            </p:nvGrpSpPr>
            <p:grpSpPr>
              <a:xfrm>
                <a:off x="1239637" y="2785672"/>
                <a:ext cx="3114482" cy="397988"/>
                <a:chOff x="949521" y="1898633"/>
                <a:chExt cx="3114482" cy="397988"/>
              </a:xfrm>
            </p:grpSpPr>
            <p:sp>
              <p:nvSpPr>
                <p:cNvPr id="25" name="모서리가 둥근 직사각형 77">
                  <a:extLst>
                    <a:ext uri="{FF2B5EF4-FFF2-40B4-BE49-F238E27FC236}">
                      <a16:creationId xmlns:a16="http://schemas.microsoft.com/office/drawing/2014/main" id="{293DA2D5-2C6A-6B7B-5C58-24C75C92AC4E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AA296B-9410-EBD5-E9F1-B5463D792C94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400" dirty="0">
                      <a:solidFill>
                        <a:prstClr val="white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웹에서 추천 시스템 구현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EC6676F-3B1D-BC81-876D-721EC45077A4}"/>
                  </a:ext>
                </a:extLst>
              </p:cNvPr>
              <p:cNvGrpSpPr/>
              <p:nvPr/>
            </p:nvGrpSpPr>
            <p:grpSpPr>
              <a:xfrm>
                <a:off x="1239637" y="3735787"/>
                <a:ext cx="3114482" cy="397988"/>
                <a:chOff x="949521" y="1898633"/>
                <a:chExt cx="3114482" cy="397988"/>
              </a:xfrm>
            </p:grpSpPr>
            <p:sp>
              <p:nvSpPr>
                <p:cNvPr id="23" name="모서리가 둥근 직사각형 77">
                  <a:extLst>
                    <a:ext uri="{FF2B5EF4-FFF2-40B4-BE49-F238E27FC236}">
                      <a16:creationId xmlns:a16="http://schemas.microsoft.com/office/drawing/2014/main" id="{A9BC405D-C8E7-0531-036A-7F723B101613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BBA9-1D86-032A-366D-0FEC6DB29CCF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400" dirty="0">
                      <a:solidFill>
                        <a:prstClr val="white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추천 결과를 지도에 표시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CFCDF31-15CC-4707-426A-71AFEC45BC18}"/>
                  </a:ext>
                </a:extLst>
              </p:cNvPr>
              <p:cNvGrpSpPr/>
              <p:nvPr/>
            </p:nvGrpSpPr>
            <p:grpSpPr>
              <a:xfrm>
                <a:off x="1239637" y="4685902"/>
                <a:ext cx="3114482" cy="397988"/>
                <a:chOff x="949521" y="1898633"/>
                <a:chExt cx="3114482" cy="397988"/>
              </a:xfrm>
            </p:grpSpPr>
            <p:sp>
              <p:nvSpPr>
                <p:cNvPr id="21" name="모서리가 둥근 직사각형 77">
                  <a:extLst>
                    <a:ext uri="{FF2B5EF4-FFF2-40B4-BE49-F238E27FC236}">
                      <a16:creationId xmlns:a16="http://schemas.microsoft.com/office/drawing/2014/main" id="{EE65DF96-BA2B-4A14-624A-835BD072A945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3A1C96-3106-76CE-A686-AC94875D2CD2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지도 구현</a:t>
                  </a:r>
                </a:p>
              </p:txBody>
            </p:sp>
          </p:grpSp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60AB70A4-E718-A350-8D89-0D1E60357A23}"/>
                  </a:ext>
                </a:extLst>
              </p:cNvPr>
              <p:cNvSpPr/>
              <p:nvPr/>
            </p:nvSpPr>
            <p:spPr>
              <a:xfrm rot="5400000">
                <a:off x="2702018" y="3312606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E860D336-98F6-B2A8-CB38-DAA770B6C211}"/>
                  </a:ext>
                </a:extLst>
              </p:cNvPr>
              <p:cNvSpPr/>
              <p:nvPr/>
            </p:nvSpPr>
            <p:spPr>
              <a:xfrm rot="5400000">
                <a:off x="2702018" y="4262721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EDA6428-BA77-B3A2-1DDF-8AB4C129C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" y="1415813"/>
            <a:ext cx="6480000" cy="46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DE7DEFE-56F6-7D8D-7A46-6FA8190A70C6}"/>
              </a:ext>
            </a:extLst>
          </p:cNvPr>
          <p:cNvSpPr/>
          <p:nvPr/>
        </p:nvSpPr>
        <p:spPr>
          <a:xfrm>
            <a:off x="1" y="863567"/>
            <a:ext cx="3175461" cy="313779"/>
          </a:xfrm>
          <a:prstGeom prst="rect">
            <a:avLst/>
          </a:prstGeom>
          <a:solidFill>
            <a:srgbClr val="0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BD9431-D0C6-007C-F548-E3E3D8475B2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4D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4C8E3-89C2-AAF7-F79B-81BCBBF4C765}"/>
              </a:ext>
            </a:extLst>
          </p:cNvPr>
          <p:cNvSpPr txBox="1"/>
          <p:nvPr/>
        </p:nvSpPr>
        <p:spPr>
          <a:xfrm>
            <a:off x="97952" y="854882"/>
            <a:ext cx="296113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</a:t>
            </a:r>
            <a:r>
              <a:rPr lang="ko-KR" altLang="en-US" sz="1200" b="1" dirty="0" err="1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프로덕트에서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구현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CA33C-4DF5-F19A-445D-A57466EE8BF4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9200"/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latin typeface="카페24 아네모네" pitchFamily="2" charset="-127"/>
                <a:ea typeface="카페24 아네모네" pitchFamily="2" charset="-127"/>
              </a:rPr>
              <a:t>웹 프로덕트 개발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D3B8B0-B459-72B6-406B-98FC9A1768DA}"/>
              </a:ext>
            </a:extLst>
          </p:cNvPr>
          <p:cNvGrpSpPr/>
          <p:nvPr/>
        </p:nvGrpSpPr>
        <p:grpSpPr>
          <a:xfrm>
            <a:off x="7898364" y="1920335"/>
            <a:ext cx="3467286" cy="3439780"/>
            <a:chOff x="7898364" y="1644110"/>
            <a:chExt cx="3467286" cy="343978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E869AAC-9A82-CD72-B7F4-ABA1FA7BDF13}"/>
                </a:ext>
              </a:extLst>
            </p:cNvPr>
            <p:cNvGrpSpPr/>
            <p:nvPr/>
          </p:nvGrpSpPr>
          <p:grpSpPr>
            <a:xfrm>
              <a:off x="7898364" y="1644110"/>
              <a:ext cx="3467286" cy="720473"/>
              <a:chOff x="949521" y="2749013"/>
              <a:chExt cx="3467286" cy="720473"/>
            </a:xfrm>
          </p:grpSpPr>
          <p:sp>
            <p:nvSpPr>
              <p:cNvPr id="27" name="모서리가 둥근 직사각형 77">
                <a:extLst>
                  <a:ext uri="{FF2B5EF4-FFF2-40B4-BE49-F238E27FC236}">
                    <a16:creationId xmlns:a16="http://schemas.microsoft.com/office/drawing/2014/main" id="{8C070E4C-18ED-57AA-9080-24FAFD49AE08}"/>
                  </a:ext>
                </a:extLst>
              </p:cNvPr>
              <p:cNvSpPr/>
              <p:nvPr/>
            </p:nvSpPr>
            <p:spPr>
              <a:xfrm>
                <a:off x="949521" y="2749013"/>
                <a:ext cx="3467286" cy="7204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4DE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383E44-C4C9-AD04-DFFD-9941E5D1FF78}"/>
                  </a:ext>
                </a:extLst>
              </p:cNvPr>
              <p:cNvSpPr txBox="1"/>
              <p:nvPr/>
            </p:nvSpPr>
            <p:spPr>
              <a:xfrm>
                <a:off x="1051503" y="2909194"/>
                <a:ext cx="32633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C3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서버 개발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DA48BC0-E7A5-77EA-F896-70399A655A38}"/>
                </a:ext>
              </a:extLst>
            </p:cNvPr>
            <p:cNvGrpSpPr/>
            <p:nvPr/>
          </p:nvGrpSpPr>
          <p:grpSpPr>
            <a:xfrm>
              <a:off x="8074766" y="2785672"/>
              <a:ext cx="3114482" cy="2298218"/>
              <a:chOff x="1239637" y="2785672"/>
              <a:chExt cx="3114482" cy="229821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074D67F-88BA-7C17-36B3-3741D896E50C}"/>
                  </a:ext>
                </a:extLst>
              </p:cNvPr>
              <p:cNvGrpSpPr/>
              <p:nvPr/>
            </p:nvGrpSpPr>
            <p:grpSpPr>
              <a:xfrm>
                <a:off x="1239637" y="2785672"/>
                <a:ext cx="3114482" cy="397988"/>
                <a:chOff x="949521" y="1898633"/>
                <a:chExt cx="3114482" cy="397988"/>
              </a:xfrm>
            </p:grpSpPr>
            <p:sp>
              <p:nvSpPr>
                <p:cNvPr id="25" name="모서리가 둥근 직사각형 77">
                  <a:extLst>
                    <a:ext uri="{FF2B5EF4-FFF2-40B4-BE49-F238E27FC236}">
                      <a16:creationId xmlns:a16="http://schemas.microsoft.com/office/drawing/2014/main" id="{293DA2D5-2C6A-6B7B-5C58-24C75C92AC4E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AA296B-9410-EBD5-E9F1-B5463D792C94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400" dirty="0">
                      <a:solidFill>
                        <a:prstClr val="white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웹에서 추천 시스템 구현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EC6676F-3B1D-BC81-876D-721EC45077A4}"/>
                  </a:ext>
                </a:extLst>
              </p:cNvPr>
              <p:cNvGrpSpPr/>
              <p:nvPr/>
            </p:nvGrpSpPr>
            <p:grpSpPr>
              <a:xfrm>
                <a:off x="1239637" y="3735787"/>
                <a:ext cx="3114482" cy="397988"/>
                <a:chOff x="949521" y="1898633"/>
                <a:chExt cx="3114482" cy="397988"/>
              </a:xfrm>
            </p:grpSpPr>
            <p:sp>
              <p:nvSpPr>
                <p:cNvPr id="23" name="모서리가 둥근 직사각형 77">
                  <a:extLst>
                    <a:ext uri="{FF2B5EF4-FFF2-40B4-BE49-F238E27FC236}">
                      <a16:creationId xmlns:a16="http://schemas.microsoft.com/office/drawing/2014/main" id="{A9BC405D-C8E7-0531-036A-7F723B101613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B70BBA9-1D86-032A-366D-0FEC6DB29CCF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400" dirty="0">
                      <a:solidFill>
                        <a:prstClr val="white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추천 결과를 지도에 표시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CFCDF31-15CC-4707-426A-71AFEC45BC18}"/>
                  </a:ext>
                </a:extLst>
              </p:cNvPr>
              <p:cNvGrpSpPr/>
              <p:nvPr/>
            </p:nvGrpSpPr>
            <p:grpSpPr>
              <a:xfrm>
                <a:off x="1239637" y="4685902"/>
                <a:ext cx="3114482" cy="397988"/>
                <a:chOff x="949521" y="1898633"/>
                <a:chExt cx="3114482" cy="397988"/>
              </a:xfrm>
            </p:grpSpPr>
            <p:sp>
              <p:nvSpPr>
                <p:cNvPr id="21" name="모서리가 둥근 직사각형 77">
                  <a:extLst>
                    <a:ext uri="{FF2B5EF4-FFF2-40B4-BE49-F238E27FC236}">
                      <a16:creationId xmlns:a16="http://schemas.microsoft.com/office/drawing/2014/main" id="{EE65DF96-BA2B-4A14-624A-835BD072A945}"/>
                    </a:ext>
                  </a:extLst>
                </p:cNvPr>
                <p:cNvSpPr/>
                <p:nvPr/>
              </p:nvSpPr>
              <p:spPr>
                <a:xfrm>
                  <a:off x="949523" y="1898633"/>
                  <a:ext cx="3114478" cy="397988"/>
                </a:xfrm>
                <a:prstGeom prst="rect">
                  <a:avLst/>
                </a:prstGeom>
                <a:noFill/>
                <a:ln>
                  <a:solidFill>
                    <a:srgbClr val="14DE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93A1C96-3106-76CE-A686-AC94875D2CD2}"/>
                    </a:ext>
                  </a:extLst>
                </p:cNvPr>
                <p:cNvSpPr txBox="1"/>
                <p:nvPr/>
              </p:nvSpPr>
              <p:spPr>
                <a:xfrm>
                  <a:off x="949521" y="1943737"/>
                  <a:ext cx="3114482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지도 구현</a:t>
                  </a:r>
                </a:p>
              </p:txBody>
            </p:sp>
          </p:grpSp>
          <p:sp>
            <p:nvSpPr>
              <p:cNvPr id="19" name="화살표: 갈매기형 수장 18">
                <a:extLst>
                  <a:ext uri="{FF2B5EF4-FFF2-40B4-BE49-F238E27FC236}">
                    <a16:creationId xmlns:a16="http://schemas.microsoft.com/office/drawing/2014/main" id="{60AB70A4-E718-A350-8D89-0D1E60357A23}"/>
                  </a:ext>
                </a:extLst>
              </p:cNvPr>
              <p:cNvSpPr/>
              <p:nvPr/>
            </p:nvSpPr>
            <p:spPr>
              <a:xfrm rot="5400000">
                <a:off x="2702018" y="3312606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화살표: 갈매기형 수장 19">
                <a:extLst>
                  <a:ext uri="{FF2B5EF4-FFF2-40B4-BE49-F238E27FC236}">
                    <a16:creationId xmlns:a16="http://schemas.microsoft.com/office/drawing/2014/main" id="{E860D336-98F6-B2A8-CB38-DAA770B6C211}"/>
                  </a:ext>
                </a:extLst>
              </p:cNvPr>
              <p:cNvSpPr/>
              <p:nvPr/>
            </p:nvSpPr>
            <p:spPr>
              <a:xfrm rot="5400000">
                <a:off x="2702018" y="4262721"/>
                <a:ext cx="189721" cy="294236"/>
              </a:xfrm>
              <a:prstGeom prst="chevron">
                <a:avLst/>
              </a:prstGeom>
              <a:solidFill>
                <a:srgbClr val="8C8C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4618A4-5DD3-9F62-2252-1995D33D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4" y="1415813"/>
            <a:ext cx="6480000" cy="48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8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15469D-C7D4-8C77-F38B-AC3BD4D0CFDA}"/>
              </a:ext>
            </a:extLst>
          </p:cNvPr>
          <p:cNvSpPr txBox="1"/>
          <p:nvPr/>
        </p:nvSpPr>
        <p:spPr>
          <a:xfrm>
            <a:off x="959050" y="1902990"/>
            <a:ext cx="4384675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반려동물의 귀여움을 극대화할 수 있는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레트로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큐트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컨셉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B45EC3-9D27-D243-459F-E697D58857A4}"/>
              </a:ext>
            </a:extLst>
          </p:cNvPr>
          <p:cNvSpPr/>
          <p:nvPr/>
        </p:nvSpPr>
        <p:spPr>
          <a:xfrm>
            <a:off x="959050" y="3018411"/>
            <a:ext cx="1009650" cy="715291"/>
          </a:xfrm>
          <a:prstGeom prst="roundRect">
            <a:avLst>
              <a:gd name="adj" fmla="val 14725"/>
            </a:avLst>
          </a:prstGeom>
          <a:solidFill>
            <a:srgbClr val="955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EE6779-D717-502B-44A9-57877215D154}"/>
              </a:ext>
            </a:extLst>
          </p:cNvPr>
          <p:cNvSpPr/>
          <p:nvPr/>
        </p:nvSpPr>
        <p:spPr>
          <a:xfrm>
            <a:off x="2141737" y="3018411"/>
            <a:ext cx="1009650" cy="715291"/>
          </a:xfrm>
          <a:prstGeom prst="roundRect">
            <a:avLst>
              <a:gd name="adj" fmla="val 14725"/>
            </a:avLst>
          </a:prstGeom>
          <a:solidFill>
            <a:srgbClr val="514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34BD9F3-46B5-B58B-535D-5CCCDD5AC706}"/>
              </a:ext>
            </a:extLst>
          </p:cNvPr>
          <p:cNvSpPr/>
          <p:nvPr/>
        </p:nvSpPr>
        <p:spPr>
          <a:xfrm>
            <a:off x="3324424" y="3018411"/>
            <a:ext cx="1009650" cy="715291"/>
          </a:xfrm>
          <a:prstGeom prst="roundRect">
            <a:avLst>
              <a:gd name="adj" fmla="val 14725"/>
            </a:avLst>
          </a:prstGeom>
          <a:solidFill>
            <a:srgbClr val="FCC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B250C4-5474-995B-F953-F3EBE60D2D5A}"/>
              </a:ext>
            </a:extLst>
          </p:cNvPr>
          <p:cNvSpPr/>
          <p:nvPr/>
        </p:nvSpPr>
        <p:spPr>
          <a:xfrm>
            <a:off x="4507111" y="3018411"/>
            <a:ext cx="1009650" cy="715291"/>
          </a:xfrm>
          <a:prstGeom prst="roundRect">
            <a:avLst>
              <a:gd name="adj" fmla="val 14725"/>
            </a:avLst>
          </a:prstGeom>
          <a:solidFill>
            <a:schemeClr val="bg1"/>
          </a:solidFill>
          <a:ln>
            <a:solidFill>
              <a:srgbClr val="18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A706D-8AB5-AD78-27B7-BB3B5CB94B5A}"/>
              </a:ext>
            </a:extLst>
          </p:cNvPr>
          <p:cNvSpPr txBox="1"/>
          <p:nvPr/>
        </p:nvSpPr>
        <p:spPr>
          <a:xfrm>
            <a:off x="999135" y="3098512"/>
            <a:ext cx="929480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rgbClr val="F2F2F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박스</a:t>
            </a:r>
            <a:endParaRPr lang="ko-KR" altLang="en-US" sz="1200" dirty="0">
              <a:solidFill>
                <a:srgbClr val="F2F2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804B21-C6BF-5CBF-06C8-9FA341AD7E83}"/>
              </a:ext>
            </a:extLst>
          </p:cNvPr>
          <p:cNvSpPr txBox="1"/>
          <p:nvPr/>
        </p:nvSpPr>
        <p:spPr>
          <a:xfrm>
            <a:off x="2181822" y="3098512"/>
            <a:ext cx="929480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>
                <a:solidFill>
                  <a:srgbClr val="F2F2F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헤더 배경</a:t>
            </a:r>
            <a:endParaRPr lang="ko-KR" altLang="en-US" sz="1200" dirty="0">
              <a:solidFill>
                <a:srgbClr val="F2F2F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B9FC10-58B6-9A93-60AB-C7A2B5B18152}"/>
              </a:ext>
            </a:extLst>
          </p:cNvPr>
          <p:cNvSpPr txBox="1"/>
          <p:nvPr/>
        </p:nvSpPr>
        <p:spPr>
          <a:xfrm>
            <a:off x="3364509" y="3098512"/>
            <a:ext cx="929480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배경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8E49C4-BAC8-0C17-4916-CAD89ABAB8AE}"/>
              </a:ext>
            </a:extLst>
          </p:cNvPr>
          <p:cNvSpPr txBox="1"/>
          <p:nvPr/>
        </p:nvSpPr>
        <p:spPr>
          <a:xfrm>
            <a:off x="4547196" y="3098512"/>
            <a:ext cx="929480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 박스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94A73F0-5CF4-D101-A94C-F477F55C3C4D}"/>
              </a:ext>
            </a:extLst>
          </p:cNvPr>
          <p:cNvGrpSpPr/>
          <p:nvPr/>
        </p:nvGrpSpPr>
        <p:grpSpPr>
          <a:xfrm>
            <a:off x="6711993" y="1530112"/>
            <a:ext cx="4517626" cy="1324631"/>
            <a:chOff x="959050" y="3692887"/>
            <a:chExt cx="4517626" cy="13246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A8865-6B99-F3B4-E3CD-699C7890557A}"/>
                </a:ext>
              </a:extLst>
            </p:cNvPr>
            <p:cNvSpPr txBox="1"/>
            <p:nvPr/>
          </p:nvSpPr>
          <p:spPr>
            <a:xfrm>
              <a:off x="959050" y="3692887"/>
              <a:ext cx="4384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사용 글꼴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AFEB8B6-4302-3699-2D22-01FB44A8C711}"/>
                </a:ext>
              </a:extLst>
            </p:cNvPr>
            <p:cNvSpPr/>
            <p:nvPr/>
          </p:nvSpPr>
          <p:spPr>
            <a:xfrm>
              <a:off x="999135" y="4212385"/>
              <a:ext cx="4477541" cy="32004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9CE7C0-DE52-3009-3F86-BA8DDEE0E0A3}"/>
                </a:ext>
              </a:extLst>
            </p:cNvPr>
            <p:cNvSpPr txBox="1"/>
            <p:nvPr/>
          </p:nvSpPr>
          <p:spPr>
            <a:xfrm>
              <a:off x="999134" y="4203950"/>
              <a:ext cx="447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2F2F2"/>
                  </a:solidFill>
                  <a:latin typeface="Noto Sans CJK KR" panose="020B0500000000000000" pitchFamily="34" charset="-127"/>
                  <a:ea typeface="Noto Sans CJK KR" panose="020B0500000000000000" pitchFamily="34" charset="-127"/>
                </a:rPr>
                <a:t>한글</a:t>
              </a:r>
              <a:r>
                <a:rPr lang="en-US" altLang="ko-KR" sz="1600" dirty="0">
                  <a:solidFill>
                    <a:srgbClr val="F2F2F2"/>
                  </a:solidFill>
                  <a:latin typeface="Noto Sans CJK KR" panose="020B0500000000000000" pitchFamily="34" charset="-127"/>
                  <a:ea typeface="Noto Sans CJK KR" panose="020B0500000000000000" pitchFamily="34" charset="-127"/>
                </a:rPr>
                <a:t> : </a:t>
              </a:r>
              <a:r>
                <a:rPr lang="en-US" altLang="ko-KR" sz="1600" dirty="0" err="1">
                  <a:solidFill>
                    <a:srgbClr val="F2F2F2"/>
                  </a:solidFill>
                  <a:latin typeface="Noto Sans CJK KR" panose="020B0500000000000000" pitchFamily="34" charset="-127"/>
                  <a:ea typeface="Noto Sans CJK KR" panose="020B0500000000000000" pitchFamily="34" charset="-127"/>
                </a:rPr>
                <a:t>NotoSans</a:t>
              </a:r>
              <a:r>
                <a:rPr lang="en-US" altLang="ko-KR" sz="1600" dirty="0">
                  <a:solidFill>
                    <a:srgbClr val="F2F2F2"/>
                  </a:solidFill>
                  <a:latin typeface="Noto Sans CJK KR" panose="020B0500000000000000" pitchFamily="34" charset="-127"/>
                  <a:ea typeface="Noto Sans CJK KR" panose="020B0500000000000000" pitchFamily="34" charset="-127"/>
                </a:rPr>
                <a:t> CJK KR</a:t>
              </a:r>
              <a:endParaRPr lang="ko-KR" altLang="en-US" sz="1600" dirty="0">
                <a:solidFill>
                  <a:srgbClr val="F2F2F2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40B3903-DD69-6BF5-8AAD-BE3824297F59}"/>
                </a:ext>
              </a:extLst>
            </p:cNvPr>
            <p:cNvSpPr/>
            <p:nvPr/>
          </p:nvSpPr>
          <p:spPr>
            <a:xfrm>
              <a:off x="999135" y="4687399"/>
              <a:ext cx="4477541" cy="32004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5DCECC-D471-ADC9-A09C-D68BB7ADC902}"/>
                </a:ext>
              </a:extLst>
            </p:cNvPr>
            <p:cNvSpPr txBox="1"/>
            <p:nvPr/>
          </p:nvSpPr>
          <p:spPr>
            <a:xfrm>
              <a:off x="999134" y="4678964"/>
              <a:ext cx="4477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2F2F2"/>
                  </a:solidFill>
                  <a:latin typeface="Noto Sans CJK KR" panose="020B0500000000000000" pitchFamily="34" charset="-127"/>
                  <a:ea typeface="Noto Sans CJK KR" panose="020B0500000000000000" pitchFamily="34" charset="-127"/>
                </a:rPr>
                <a:t>ENGLISH : </a:t>
              </a:r>
              <a:r>
                <a:rPr lang="en-US" altLang="ko-KR" sz="1600" dirty="0" err="1">
                  <a:solidFill>
                    <a:srgbClr val="F2F2F2"/>
                  </a:solidFill>
                  <a:latin typeface="Noto Sans CJK KR" panose="020B0500000000000000" pitchFamily="34" charset="-127"/>
                  <a:ea typeface="Noto Sans CJK KR" panose="020B0500000000000000" pitchFamily="34" charset="-127"/>
                </a:rPr>
                <a:t>NotoSans</a:t>
              </a:r>
              <a:endParaRPr lang="ko-KR" altLang="en-US" sz="1600" dirty="0">
                <a:solidFill>
                  <a:srgbClr val="F2F2F2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BE87776-23EE-2354-26B7-6748EE47C00E}"/>
              </a:ext>
            </a:extLst>
          </p:cNvPr>
          <p:cNvSpPr txBox="1"/>
          <p:nvPr/>
        </p:nvSpPr>
        <p:spPr>
          <a:xfrm>
            <a:off x="4142630" y="11290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3BF5B5C-DB6B-C176-736F-2B85A7DB5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1250" r="1094" b="5973"/>
          <a:stretch/>
        </p:blipFill>
        <p:spPr>
          <a:xfrm>
            <a:off x="6809536" y="3480605"/>
            <a:ext cx="4420083" cy="293155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869234-72E4-B748-2FD2-B5F208A5A64F}"/>
              </a:ext>
            </a:extLst>
          </p:cNvPr>
          <p:cNvSpPr/>
          <p:nvPr/>
        </p:nvSpPr>
        <p:spPr>
          <a:xfrm>
            <a:off x="1" y="863567"/>
            <a:ext cx="3175461" cy="313779"/>
          </a:xfrm>
          <a:prstGeom prst="rect">
            <a:avLst/>
          </a:prstGeom>
          <a:solidFill>
            <a:srgbClr val="0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340600-5C73-AE06-5A09-10623B58954A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4D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9083D-F657-87A2-8F0D-0FD6D5F67D9B}"/>
              </a:ext>
            </a:extLst>
          </p:cNvPr>
          <p:cNvSpPr txBox="1"/>
          <p:nvPr/>
        </p:nvSpPr>
        <p:spPr>
          <a:xfrm>
            <a:off x="97952" y="854882"/>
            <a:ext cx="296113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</a:t>
            </a:r>
            <a:r>
              <a:rPr lang="ko-KR" altLang="en-US" sz="1200" b="1" dirty="0" err="1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프로덕트에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기획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7C4AD0-D466-D449-4F41-1ABACE873BE8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9200"/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latin typeface="카페24 아네모네" pitchFamily="2" charset="-127"/>
                <a:ea typeface="카페24 아네모네" pitchFamily="2" charset="-127"/>
              </a:rPr>
              <a:t>웹 프로덕트 개발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FCCABA9-1CC5-ABA5-2FA8-F3ED76FCB089}"/>
              </a:ext>
            </a:extLst>
          </p:cNvPr>
          <p:cNvGrpSpPr/>
          <p:nvPr/>
        </p:nvGrpSpPr>
        <p:grpSpPr>
          <a:xfrm>
            <a:off x="918965" y="4311675"/>
            <a:ext cx="4557711" cy="2100483"/>
            <a:chOff x="6675239" y="667910"/>
            <a:chExt cx="4557711" cy="21004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3FD1FA-764B-3A53-796B-E7049233129A}"/>
                </a:ext>
              </a:extLst>
            </p:cNvPr>
            <p:cNvSpPr txBox="1"/>
            <p:nvPr/>
          </p:nvSpPr>
          <p:spPr>
            <a:xfrm>
              <a:off x="6841562" y="739759"/>
              <a:ext cx="4384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로고</a:t>
              </a:r>
            </a:p>
          </p:txBody>
        </p:sp>
        <p:sp>
          <p:nvSpPr>
            <p:cNvPr id="27" name="모서리가 둥근 직사각형 2">
              <a:extLst>
                <a:ext uri="{FF2B5EF4-FFF2-40B4-BE49-F238E27FC236}">
                  <a16:creationId xmlns:a16="http://schemas.microsoft.com/office/drawing/2014/main" id="{28190DB9-6F23-5A81-4ED7-5F02C568D829}"/>
                </a:ext>
              </a:extLst>
            </p:cNvPr>
            <p:cNvSpPr/>
            <p:nvPr/>
          </p:nvSpPr>
          <p:spPr>
            <a:xfrm>
              <a:off x="6675239" y="667910"/>
              <a:ext cx="4557711" cy="2100483"/>
            </a:xfrm>
            <a:prstGeom prst="roundRect">
              <a:avLst>
                <a:gd name="adj" fmla="val 8047"/>
              </a:avLst>
            </a:prstGeom>
            <a:noFill/>
            <a:ln>
              <a:solidFill>
                <a:srgbClr val="14D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4A0D24D-7CAA-2E0A-5074-897703085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222" y="1259560"/>
              <a:ext cx="4089149" cy="1256254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62239A2-FC2F-24AC-0098-326774FBF5C0}"/>
              </a:ext>
            </a:extLst>
          </p:cNvPr>
          <p:cNvSpPr txBox="1"/>
          <p:nvPr/>
        </p:nvSpPr>
        <p:spPr>
          <a:xfrm>
            <a:off x="866746" y="2553966"/>
            <a:ext cx="438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주요 색상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348731-A040-2ECC-2FA5-80B46DAAAECE}"/>
              </a:ext>
            </a:extLst>
          </p:cNvPr>
          <p:cNvSpPr txBox="1"/>
          <p:nvPr/>
        </p:nvSpPr>
        <p:spPr>
          <a:xfrm>
            <a:off x="866746" y="1547823"/>
            <a:ext cx="438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39572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869234-72E4-B748-2FD2-B5F208A5A64F}"/>
              </a:ext>
            </a:extLst>
          </p:cNvPr>
          <p:cNvSpPr/>
          <p:nvPr/>
        </p:nvSpPr>
        <p:spPr>
          <a:xfrm>
            <a:off x="1" y="863567"/>
            <a:ext cx="1800000" cy="313779"/>
          </a:xfrm>
          <a:prstGeom prst="rect">
            <a:avLst/>
          </a:prstGeom>
          <a:solidFill>
            <a:srgbClr val="03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340600-5C73-AE06-5A09-10623B58954A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4D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9083D-F657-87A2-8F0D-0FD6D5F67D9B}"/>
              </a:ext>
            </a:extLst>
          </p:cNvPr>
          <p:cNvSpPr txBox="1"/>
          <p:nvPr/>
        </p:nvSpPr>
        <p:spPr>
          <a:xfrm>
            <a:off x="97952" y="854882"/>
            <a:ext cx="296113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</a:t>
            </a:r>
            <a:r>
              <a:rPr lang="ko-KR" altLang="en-US" sz="1200" b="1" dirty="0" err="1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프로덕트에</a:t>
            </a: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기획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7C4AD0-D466-D449-4F41-1ABACE873BE8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39200"/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latin typeface="카페24 아네모네" pitchFamily="2" charset="-127"/>
                <a:ea typeface="카페24 아네모네" pitchFamily="2" charset="-127"/>
              </a:rPr>
              <a:t>웹 프로덕트 개발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2239A2-FC2F-24AC-0098-326774FBF5C0}"/>
              </a:ext>
            </a:extLst>
          </p:cNvPr>
          <p:cNvSpPr txBox="1"/>
          <p:nvPr/>
        </p:nvSpPr>
        <p:spPr>
          <a:xfrm>
            <a:off x="1800001" y="1708503"/>
            <a:ext cx="4384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마커 커스텀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5B0CBFE-B615-9F8B-7D10-B0A982145030}"/>
              </a:ext>
            </a:extLst>
          </p:cNvPr>
          <p:cNvGrpSpPr/>
          <p:nvPr/>
        </p:nvGrpSpPr>
        <p:grpSpPr>
          <a:xfrm>
            <a:off x="2490807" y="2294137"/>
            <a:ext cx="7210386" cy="3768743"/>
            <a:chOff x="1956735" y="2674384"/>
            <a:chExt cx="7210386" cy="37687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7492BA-FBAC-67A2-6DAA-13BE8775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735" y="2674384"/>
              <a:ext cx="1800000" cy="180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42858C-2A2B-BB0F-185A-6152AD2BB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735" y="4643127"/>
              <a:ext cx="1800000" cy="18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866DDF9-EB5A-B6B9-2A70-B6FE1142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197" y="4641808"/>
              <a:ext cx="1800000" cy="1800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C7D22FC-F8E9-C8F1-A418-BC2A5F32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0197" y="4641808"/>
              <a:ext cx="1800000" cy="1800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CA72AFE-F0B2-88E4-2500-E43C845FF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121" y="4641808"/>
              <a:ext cx="1800000" cy="1800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2867046-05C9-F834-6F86-A3019AD76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197" y="2674384"/>
              <a:ext cx="1800000" cy="18000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9E6FE03-CBFF-EBEE-96EC-459789BA4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121" y="2674384"/>
              <a:ext cx="1800000" cy="1800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FBD76E2-D48A-C21A-20D0-BE8FA28F8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659" y="2674384"/>
              <a:ext cx="1800000" cy="1800000"/>
            </a:xfrm>
            <a:prstGeom prst="rect">
              <a:avLst/>
            </a:prstGeom>
          </p:spPr>
        </p:pic>
      </p:grpSp>
      <p:sp>
        <p:nvSpPr>
          <p:cNvPr id="45" name="모서리가 둥근 직사각형 2">
            <a:extLst>
              <a:ext uri="{FF2B5EF4-FFF2-40B4-BE49-F238E27FC236}">
                <a16:creationId xmlns:a16="http://schemas.microsoft.com/office/drawing/2014/main" id="{3F615DC0-F34A-66C5-2E1A-24FF510F586B}"/>
              </a:ext>
            </a:extLst>
          </p:cNvPr>
          <p:cNvSpPr/>
          <p:nvPr/>
        </p:nvSpPr>
        <p:spPr>
          <a:xfrm>
            <a:off x="1967176" y="2190939"/>
            <a:ext cx="8254186" cy="4165842"/>
          </a:xfrm>
          <a:prstGeom prst="roundRect">
            <a:avLst>
              <a:gd name="adj" fmla="val 8047"/>
            </a:avLst>
          </a:prstGeom>
          <a:noFill/>
          <a:ln>
            <a:solidFill>
              <a:srgbClr val="14DE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800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2D8367-E180-BDAC-0E6F-F0B019A3BAED}"/>
              </a:ext>
            </a:extLst>
          </p:cNvPr>
          <p:cNvSpPr/>
          <p:nvPr/>
        </p:nvSpPr>
        <p:spPr>
          <a:xfrm>
            <a:off x="6095998" y="1341365"/>
            <a:ext cx="2698752" cy="5006488"/>
          </a:xfrm>
          <a:prstGeom prst="rect">
            <a:avLst/>
          </a:prstGeom>
          <a:solidFill>
            <a:srgbClr val="444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C686B-3378-29D6-88F8-92817804F32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99001-2561-21F0-B810-4E6BFB5E1E3E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CONTENTS</a:t>
            </a:r>
            <a:endParaRPr lang="ko-KR" altLang="en-US" sz="2800" dirty="0">
              <a:solidFill>
                <a:srgbClr val="003B8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C2D4D2-3E05-0FEC-D3F4-8A3C0268D765}"/>
              </a:ext>
            </a:extLst>
          </p:cNvPr>
          <p:cNvGrpSpPr/>
          <p:nvPr/>
        </p:nvGrpSpPr>
        <p:grpSpPr>
          <a:xfrm>
            <a:off x="5147701" y="3108728"/>
            <a:ext cx="930542" cy="257369"/>
            <a:chOff x="4935444" y="2810775"/>
            <a:chExt cx="930542" cy="2573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95E2D62-712C-1D42-3904-29DFAE0CEA13}"/>
                </a:ext>
              </a:extLst>
            </p:cNvPr>
            <p:cNvSpPr/>
            <p:nvPr/>
          </p:nvSpPr>
          <p:spPr>
            <a:xfrm>
              <a:off x="4935444" y="2827947"/>
              <a:ext cx="930540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E4BDD1-6FD3-9B9C-45E3-C0545E2070E6}"/>
                </a:ext>
              </a:extLst>
            </p:cNvPr>
            <p:cNvSpPr txBox="1"/>
            <p:nvPr/>
          </p:nvSpPr>
          <p:spPr>
            <a:xfrm>
              <a:off x="4935444" y="2810775"/>
              <a:ext cx="93054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E2D9764-0F26-85C9-98B1-5A2539234FDB}"/>
              </a:ext>
            </a:extLst>
          </p:cNvPr>
          <p:cNvGrpSpPr/>
          <p:nvPr/>
        </p:nvGrpSpPr>
        <p:grpSpPr>
          <a:xfrm>
            <a:off x="5461856" y="4596649"/>
            <a:ext cx="634144" cy="257369"/>
            <a:chOff x="5083643" y="2810775"/>
            <a:chExt cx="634144" cy="25736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3822A7-316F-9B7E-0FAC-1D1FD977A544}"/>
                </a:ext>
              </a:extLst>
            </p:cNvPr>
            <p:cNvSpPr/>
            <p:nvPr/>
          </p:nvSpPr>
          <p:spPr>
            <a:xfrm>
              <a:off x="5102693" y="2827947"/>
              <a:ext cx="596042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929087-0534-C94C-AF35-C3F0FF88375B}"/>
                </a:ext>
              </a:extLst>
            </p:cNvPr>
            <p:cNvSpPr txBox="1"/>
            <p:nvPr/>
          </p:nvSpPr>
          <p:spPr>
            <a:xfrm>
              <a:off x="5083643" y="2810775"/>
              <a:ext cx="634144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90412B-77AD-0E84-43BF-1923BFDFAD2D}"/>
              </a:ext>
            </a:extLst>
          </p:cNvPr>
          <p:cNvGrpSpPr/>
          <p:nvPr/>
        </p:nvGrpSpPr>
        <p:grpSpPr>
          <a:xfrm>
            <a:off x="5074741" y="6084134"/>
            <a:ext cx="1003502" cy="257369"/>
            <a:chOff x="5028169" y="2810775"/>
            <a:chExt cx="745092" cy="2573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F711FE4-E189-83A4-7017-79C70424DB51}"/>
                </a:ext>
              </a:extLst>
            </p:cNvPr>
            <p:cNvSpPr/>
            <p:nvPr/>
          </p:nvSpPr>
          <p:spPr>
            <a:xfrm>
              <a:off x="5028169" y="2827947"/>
              <a:ext cx="745091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19AF62-2FB4-9F0C-8AC1-A44DFCB840AC}"/>
                </a:ext>
              </a:extLst>
            </p:cNvPr>
            <p:cNvSpPr txBox="1"/>
            <p:nvPr/>
          </p:nvSpPr>
          <p:spPr>
            <a:xfrm>
              <a:off x="5028169" y="2810775"/>
              <a:ext cx="74509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post-project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751898E-1615-90D9-0380-2E0E853FE0CB}"/>
              </a:ext>
            </a:extLst>
          </p:cNvPr>
          <p:cNvGrpSpPr/>
          <p:nvPr/>
        </p:nvGrpSpPr>
        <p:grpSpPr>
          <a:xfrm>
            <a:off x="723900" y="1403506"/>
            <a:ext cx="2622550" cy="431640"/>
            <a:chOff x="944024" y="1517100"/>
            <a:chExt cx="2539012" cy="4587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7229D4-BB17-6FB3-7FD1-156057921F39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58756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01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420B0F-2B46-D31C-8B72-4404B038954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 소개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2E60AFA-0CFA-2BE3-1B27-DD8526B38544}"/>
              </a:ext>
            </a:extLst>
          </p:cNvPr>
          <p:cNvGrpSpPr/>
          <p:nvPr/>
        </p:nvGrpSpPr>
        <p:grpSpPr>
          <a:xfrm>
            <a:off x="3429000" y="1403510"/>
            <a:ext cx="2622550" cy="458757"/>
            <a:chOff x="944024" y="1517100"/>
            <a:chExt cx="2539012" cy="4875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0E32C6-2098-5195-100E-5EA15F8DCA32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02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70A8BF-16A5-580A-BE17-3A36AAE5519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진행 과정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1FD1E14-CD97-90C1-A753-109144D72F8F}"/>
              </a:ext>
            </a:extLst>
          </p:cNvPr>
          <p:cNvGrpSpPr/>
          <p:nvPr/>
        </p:nvGrpSpPr>
        <p:grpSpPr>
          <a:xfrm>
            <a:off x="6141422" y="1403510"/>
            <a:ext cx="2622550" cy="458757"/>
            <a:chOff x="944024" y="1517100"/>
            <a:chExt cx="2539012" cy="48757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856F0-3193-C8AC-1315-943D017AECCD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03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CA0529-FD35-C777-B794-9E501803606B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프로덕트 시현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1E0380-12C5-DBB3-F05C-F78CC13F7C5F}"/>
              </a:ext>
            </a:extLst>
          </p:cNvPr>
          <p:cNvGrpSpPr/>
          <p:nvPr/>
        </p:nvGrpSpPr>
        <p:grpSpPr>
          <a:xfrm>
            <a:off x="8849697" y="1403510"/>
            <a:ext cx="2622550" cy="458757"/>
            <a:chOff x="944024" y="1517100"/>
            <a:chExt cx="2539012" cy="4875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C44C9D-E994-7976-28A4-52DB51C58B7E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04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FC65A5-B042-D677-E252-8AFB25E42078}"/>
                </a:ext>
              </a:extLst>
            </p:cNvPr>
            <p:cNvSpPr txBox="1"/>
            <p:nvPr/>
          </p:nvSpPr>
          <p:spPr>
            <a:xfrm>
              <a:off x="1639047" y="1561812"/>
              <a:ext cx="1843989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프로젝트를 마치며</a:t>
              </a:r>
              <a:endParaRPr lang="ko-KR" altLang="en-US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A01CE6A-D1AB-9E9E-5E62-5C9864D52BFA}"/>
              </a:ext>
            </a:extLst>
          </p:cNvPr>
          <p:cNvSpPr txBox="1"/>
          <p:nvPr/>
        </p:nvSpPr>
        <p:spPr>
          <a:xfrm>
            <a:off x="3406768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0798F-318B-B770-5D2B-0B53A4631D37}"/>
              </a:ext>
            </a:extLst>
          </p:cNvPr>
          <p:cNvSpPr txBox="1"/>
          <p:nvPr/>
        </p:nvSpPr>
        <p:spPr>
          <a:xfrm>
            <a:off x="3406768" y="3375043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제작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구현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8F0C0-BF72-F992-C5EB-444863EB23F5}"/>
              </a:ext>
            </a:extLst>
          </p:cNvPr>
          <p:cNvSpPr txBox="1"/>
          <p:nvPr/>
        </p:nvSpPr>
        <p:spPr>
          <a:xfrm>
            <a:off x="3406768" y="4860851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업그레이드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업그레이드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1A250-844F-E4C1-A38E-44539A5E1C92}"/>
              </a:ext>
            </a:extLst>
          </p:cNvPr>
          <p:cNvSpPr txBox="1"/>
          <p:nvPr/>
        </p:nvSpPr>
        <p:spPr>
          <a:xfrm>
            <a:off x="701675" y="1885740"/>
            <a:ext cx="2371724" cy="159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 과정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F14D-9F77-7F4A-96DB-9B200270BBB5}"/>
              </a:ext>
            </a:extLst>
          </p:cNvPr>
          <p:cNvSpPr txBox="1"/>
          <p:nvPr/>
        </p:nvSpPr>
        <p:spPr>
          <a:xfrm>
            <a:off x="6115036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소개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시현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D7D30-6B1E-7B55-F35D-94EE13C0ABFD}"/>
              </a:ext>
            </a:extLst>
          </p:cNvPr>
          <p:cNvSpPr txBox="1"/>
          <p:nvPr/>
        </p:nvSpPr>
        <p:spPr>
          <a:xfrm>
            <a:off x="8824290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도움 주신 분들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B789F30-2D97-3E0C-A6BC-475387604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806" y="1335946"/>
            <a:ext cx="10862388" cy="502037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237DB85E-05CE-3B91-0B41-6A69B1684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16636">
            <a:off x="3057999" y="1644186"/>
            <a:ext cx="436686" cy="39044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D3EAA00-FE69-768A-9D3E-750499B5B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584226">
            <a:off x="5803178" y="1594863"/>
            <a:ext cx="361767" cy="3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04875ED-7AA2-9925-D9AE-2D846BE5BB0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1CAC3-474F-1E31-AC7A-CAAB7BF85B24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solidFill>
            <a:srgbClr val="15CE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주제 선정 배경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3B80"/>
              </a:solidFill>
              <a:effectLst/>
              <a:uLnTx/>
              <a:uFillTx/>
              <a:latin typeface="카페24 아네모네" pitchFamily="2" charset="-127"/>
              <a:ea typeface="카페24 아네모네" pitchFamily="2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A9A971-18F2-49FD-3F95-73F1BA97F3E0}"/>
              </a:ext>
            </a:extLst>
          </p:cNvPr>
          <p:cNvGrpSpPr/>
          <p:nvPr/>
        </p:nvGrpSpPr>
        <p:grpSpPr>
          <a:xfrm>
            <a:off x="7208825" y="4395593"/>
            <a:ext cx="4557711" cy="2100483"/>
            <a:chOff x="6675239" y="667910"/>
            <a:chExt cx="4557711" cy="2100483"/>
          </a:xfrm>
        </p:grpSpPr>
        <p:sp>
          <p:nvSpPr>
            <p:cNvPr id="10" name="모서리가 둥근 직사각형 31">
              <a:extLst>
                <a:ext uri="{FF2B5EF4-FFF2-40B4-BE49-F238E27FC236}">
                  <a16:creationId xmlns:a16="http://schemas.microsoft.com/office/drawing/2014/main" id="{A7B3F47D-4B60-65FF-FDF8-EB486E0BA8AB}"/>
                </a:ext>
              </a:extLst>
            </p:cNvPr>
            <p:cNvSpPr/>
            <p:nvPr/>
          </p:nvSpPr>
          <p:spPr>
            <a:xfrm>
              <a:off x="6675239" y="667910"/>
              <a:ext cx="4557711" cy="2100483"/>
            </a:xfrm>
            <a:prstGeom prst="roundRect">
              <a:avLst>
                <a:gd name="adj" fmla="val 8202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DEABB7-B841-0343-3C4A-E7A1965264FD}"/>
                </a:ext>
              </a:extLst>
            </p:cNvPr>
            <p:cNvSpPr txBox="1"/>
            <p:nvPr/>
          </p:nvSpPr>
          <p:spPr>
            <a:xfrm>
              <a:off x="6783572" y="1569629"/>
              <a:ext cx="4301845" cy="1035220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반려견은 평균 하루에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1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회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,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_ac ExtraBold" panose="020B0600000101010101" pitchFamily="34" charset="-127"/>
                  <a:ea typeface="NanumSquare_ac ExtraBold" panose="020B0600000101010101" pitchFamily="34" charset="-127"/>
                  <a:cs typeface="+mn-cs"/>
                </a:rPr>
                <a:t>거주지 인근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지역에서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50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분의 산책을 합니다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반복되는 루틴에서 벗어나 반려견에게 가끔씩은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Square_ac ExtraBold" panose="020B0600000101010101" pitchFamily="34" charset="-127"/>
                  <a:ea typeface="NanumSquare_ac ExtraBold" panose="020B0600000101010101" pitchFamily="34" charset="-127"/>
                  <a:cs typeface="+mn-cs"/>
                </a:rPr>
                <a:t>색다른 경험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을 선물해 보는 건 어떨까요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?</a:t>
              </a:r>
            </a:p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반려견과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견주가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함께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힐링할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수 있는 산책 코스를 소개합니다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!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5D43234-7337-2A04-4A7D-E4FA40A4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1691" y="910423"/>
              <a:ext cx="808903" cy="523408"/>
            </a:xfrm>
            <a:prstGeom prst="rect">
              <a:avLst/>
            </a:prstGeom>
          </p:spPr>
        </p:pic>
        <p:sp>
          <p:nvSpPr>
            <p:cNvPr id="14" name="모서리가 둥근 사각형 설명선[R] 39">
              <a:extLst>
                <a:ext uri="{FF2B5EF4-FFF2-40B4-BE49-F238E27FC236}">
                  <a16:creationId xmlns:a16="http://schemas.microsoft.com/office/drawing/2014/main" id="{4B083302-5A5A-00FD-500F-2BC5880AD4AB}"/>
                </a:ext>
              </a:extLst>
            </p:cNvPr>
            <p:cNvSpPr/>
            <p:nvPr/>
          </p:nvSpPr>
          <p:spPr>
            <a:xfrm>
              <a:off x="7763149" y="779680"/>
              <a:ext cx="3129569" cy="385873"/>
            </a:xfrm>
            <a:prstGeom prst="wedgeRoundRectCallout">
              <a:avLst>
                <a:gd name="adj1" fmla="val -53395"/>
                <a:gd name="adj2" fmla="val 28051"/>
                <a:gd name="adj3" fmla="val 16667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0C1DE2-34BF-3B74-CB55-3D655F8FACE3}"/>
                </a:ext>
              </a:extLst>
            </p:cNvPr>
            <p:cNvSpPr txBox="1"/>
            <p:nvPr/>
          </p:nvSpPr>
          <p:spPr>
            <a:xfrm>
              <a:off x="7793504" y="820768"/>
              <a:ext cx="29640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81717"/>
                  </a:solidFill>
                  <a:effectLst/>
                  <a:uLnTx/>
                  <a:uFillTx/>
                  <a:latin typeface="카페24 아네모네" pitchFamily="2" charset="-127"/>
                  <a:ea typeface="카페24 아네모네" pitchFamily="2" charset="-127"/>
                  <a:cs typeface="+mn-cs"/>
                </a:rPr>
                <a:t>주인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81717"/>
                  </a:solidFill>
                  <a:effectLst/>
                  <a:uLnTx/>
                  <a:uFillTx/>
                  <a:latin typeface="카페24 아네모네" pitchFamily="2" charset="-127"/>
                  <a:ea typeface="카페24 아네모네" pitchFamily="2" charset="-127"/>
                  <a:cs typeface="+mn-cs"/>
                </a:rPr>
                <a:t>~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81717"/>
                  </a:solidFill>
                  <a:effectLst/>
                  <a:uLnTx/>
                  <a:uFillTx/>
                  <a:latin typeface="카페24 아네모네" pitchFamily="2" charset="-127"/>
                  <a:ea typeface="카페24 아네모네" pitchFamily="2" charset="-127"/>
                  <a:cs typeface="+mn-cs"/>
                </a:rPr>
                <a:t> 나도 새로운 곳 가보고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81717"/>
                  </a:solidFill>
                  <a:effectLst/>
                  <a:uLnTx/>
                  <a:uFillTx/>
                  <a:latin typeface="카페24 아네모네" pitchFamily="2" charset="-127"/>
                  <a:ea typeface="카페24 아네모네" pitchFamily="2" charset="-127"/>
                  <a:cs typeface="+mn-cs"/>
                </a:rPr>
                <a:t>싶멍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81717"/>
                  </a:solidFill>
                  <a:effectLst/>
                  <a:uLnTx/>
                  <a:uFillTx/>
                  <a:latin typeface="카페24 아네모네" pitchFamily="2" charset="-127"/>
                  <a:ea typeface="카페24 아네모네" pitchFamily="2" charset="-127"/>
                  <a:cs typeface="+mn-cs"/>
                </a:rPr>
                <a:t>!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81717"/>
                </a:solidFill>
                <a:effectLst/>
                <a:uLnTx/>
                <a:uFillTx/>
                <a:latin typeface="카페24 아네모네" pitchFamily="2" charset="-127"/>
                <a:ea typeface="카페24 아네모네" pitchFamily="2" charset="-127"/>
                <a:cs typeface="+mn-cs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2D4CEC5-68AD-33D3-3044-48E0E72B4823}"/>
              </a:ext>
            </a:extLst>
          </p:cNvPr>
          <p:cNvGrpSpPr/>
          <p:nvPr/>
        </p:nvGrpSpPr>
        <p:grpSpPr>
          <a:xfrm>
            <a:off x="430139" y="1833941"/>
            <a:ext cx="5853869" cy="3258927"/>
            <a:chOff x="538385" y="2075138"/>
            <a:chExt cx="5853869" cy="3258927"/>
          </a:xfrm>
        </p:grpSpPr>
        <p:sp>
          <p:nvSpPr>
            <p:cNvPr id="25" name="AutoShape 2" descr="image.png">
              <a:extLst>
                <a:ext uri="{FF2B5EF4-FFF2-40B4-BE49-F238E27FC236}">
                  <a16:creationId xmlns:a16="http://schemas.microsoft.com/office/drawing/2014/main" id="{68FF7377-7C5A-2A46-3D6D-9A0A884C8E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1048DC6-E3D1-7959-A833-8C5DC014F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" t="9809" r="2124" b="8525"/>
            <a:stretch/>
          </p:blipFill>
          <p:spPr>
            <a:xfrm>
              <a:off x="538385" y="2315910"/>
              <a:ext cx="5853869" cy="277738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31B7B5-7C9E-DE78-C9EE-3F81EF050C16}"/>
                </a:ext>
              </a:extLst>
            </p:cNvPr>
            <p:cNvSpPr txBox="1"/>
            <p:nvPr/>
          </p:nvSpPr>
          <p:spPr>
            <a:xfrm>
              <a:off x="538385" y="5093293"/>
              <a:ext cx="4557711" cy="240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출처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: 2021 </a:t>
              </a:r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서울서베이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9B78DD-9265-880D-A318-95076A0F0683}"/>
                </a:ext>
              </a:extLst>
            </p:cNvPr>
            <p:cNvSpPr txBox="1"/>
            <p:nvPr/>
          </p:nvSpPr>
          <p:spPr>
            <a:xfrm>
              <a:off x="5799791" y="2075138"/>
              <a:ext cx="592463" cy="240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단위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: %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0F3B3B-04BE-2523-975E-7830E9BEEE6C}"/>
              </a:ext>
            </a:extLst>
          </p:cNvPr>
          <p:cNvGrpSpPr/>
          <p:nvPr/>
        </p:nvGrpSpPr>
        <p:grpSpPr>
          <a:xfrm>
            <a:off x="7204148" y="1206666"/>
            <a:ext cx="4557713" cy="2903070"/>
            <a:chOff x="7204148" y="1199098"/>
            <a:chExt cx="4557713" cy="290307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984F244-AE63-6F27-E022-135A11EE3D80}"/>
                </a:ext>
              </a:extLst>
            </p:cNvPr>
            <p:cNvGrpSpPr/>
            <p:nvPr/>
          </p:nvGrpSpPr>
          <p:grpSpPr>
            <a:xfrm>
              <a:off x="7204150" y="1199098"/>
              <a:ext cx="4557711" cy="893653"/>
              <a:chOff x="7458696" y="534984"/>
              <a:chExt cx="4557711" cy="893653"/>
            </a:xfrm>
          </p:grpSpPr>
          <p:sp>
            <p:nvSpPr>
              <p:cNvPr id="39" name="모서리가 둥근 직사각형 77">
                <a:extLst>
                  <a:ext uri="{FF2B5EF4-FFF2-40B4-BE49-F238E27FC236}">
                    <a16:creationId xmlns:a16="http://schemas.microsoft.com/office/drawing/2014/main" id="{3CB3C4C8-8926-E11B-BEAB-D1443D908580}"/>
                  </a:ext>
                </a:extLst>
              </p:cNvPr>
              <p:cNvSpPr/>
              <p:nvPr/>
            </p:nvSpPr>
            <p:spPr>
              <a:xfrm>
                <a:off x="7458696" y="534984"/>
                <a:ext cx="4557711" cy="876895"/>
              </a:xfrm>
              <a:prstGeom prst="roundRect">
                <a:avLst/>
              </a:prstGeom>
              <a:solidFill>
                <a:srgbClr val="18CBFF"/>
              </a:solidFill>
              <a:ln>
                <a:solidFill>
                  <a:srgbClr val="18C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02E80A-EECE-2DF1-752F-0F3CC4879828}"/>
                  </a:ext>
                </a:extLst>
              </p:cNvPr>
              <p:cNvSpPr txBox="1"/>
              <p:nvPr/>
            </p:nvSpPr>
            <p:spPr>
              <a:xfrm>
                <a:off x="7502584" y="605701"/>
                <a:ext cx="4384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회 평균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산책 거리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9B00D0-2051-92FA-619A-14F33E14F031}"/>
                  </a:ext>
                </a:extLst>
              </p:cNvPr>
              <p:cNvSpPr txBox="1"/>
              <p:nvPr/>
            </p:nvSpPr>
            <p:spPr>
              <a:xfrm>
                <a:off x="7684060" y="782306"/>
                <a:ext cx="4293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2Km</a:t>
                </a:r>
                <a:endPara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BB1563F-4AC8-8D3A-EEB0-097A001B3BF9}"/>
                </a:ext>
              </a:extLst>
            </p:cNvPr>
            <p:cNvGrpSpPr/>
            <p:nvPr/>
          </p:nvGrpSpPr>
          <p:grpSpPr>
            <a:xfrm>
              <a:off x="7204149" y="2203807"/>
              <a:ext cx="4557711" cy="893653"/>
              <a:chOff x="7458696" y="1750082"/>
              <a:chExt cx="4557711" cy="893653"/>
            </a:xfrm>
          </p:grpSpPr>
          <p:sp>
            <p:nvSpPr>
              <p:cNvPr id="36" name="모서리가 둥근 직사각형 77">
                <a:extLst>
                  <a:ext uri="{FF2B5EF4-FFF2-40B4-BE49-F238E27FC236}">
                    <a16:creationId xmlns:a16="http://schemas.microsoft.com/office/drawing/2014/main" id="{9C0E039A-FB18-C499-C4ED-801665FBBCC2}"/>
                  </a:ext>
                </a:extLst>
              </p:cNvPr>
              <p:cNvSpPr/>
              <p:nvPr/>
            </p:nvSpPr>
            <p:spPr>
              <a:xfrm>
                <a:off x="7458696" y="1750082"/>
                <a:ext cx="4557711" cy="876895"/>
              </a:xfrm>
              <a:prstGeom prst="roundRect">
                <a:avLst/>
              </a:prstGeom>
              <a:solidFill>
                <a:srgbClr val="18CBFF"/>
              </a:solidFill>
              <a:ln>
                <a:solidFill>
                  <a:srgbClr val="18C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60802E-1D1A-85FA-2B7C-FEC90B30759A}"/>
                  </a:ext>
                </a:extLst>
              </p:cNvPr>
              <p:cNvSpPr txBox="1"/>
              <p:nvPr/>
            </p:nvSpPr>
            <p:spPr>
              <a:xfrm>
                <a:off x="7502584" y="1820799"/>
                <a:ext cx="4384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1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회 평균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산책 시간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659152-C939-C6F4-A581-0AC762413A51}"/>
                  </a:ext>
                </a:extLst>
              </p:cNvPr>
              <p:cNvSpPr txBox="1"/>
              <p:nvPr/>
            </p:nvSpPr>
            <p:spPr>
              <a:xfrm>
                <a:off x="7684060" y="1997404"/>
                <a:ext cx="4293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51</a:t>
                </a:r>
                <a:r>
                  <a:rPr kumimoji="0" lang="ko-KR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분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844443A-4CFF-9EE5-A85E-1DA4E145F6CA}"/>
                </a:ext>
              </a:extLst>
            </p:cNvPr>
            <p:cNvGrpSpPr/>
            <p:nvPr/>
          </p:nvGrpSpPr>
          <p:grpSpPr>
            <a:xfrm>
              <a:off x="7204148" y="3208515"/>
              <a:ext cx="4557711" cy="893653"/>
              <a:chOff x="7458696" y="1750082"/>
              <a:chExt cx="4557711" cy="893653"/>
            </a:xfrm>
          </p:grpSpPr>
          <p:sp>
            <p:nvSpPr>
              <p:cNvPr id="33" name="모서리가 둥근 직사각형 77">
                <a:extLst>
                  <a:ext uri="{FF2B5EF4-FFF2-40B4-BE49-F238E27FC236}">
                    <a16:creationId xmlns:a16="http://schemas.microsoft.com/office/drawing/2014/main" id="{98B46AF6-C780-5699-7689-D9E85B2C22E9}"/>
                  </a:ext>
                </a:extLst>
              </p:cNvPr>
              <p:cNvSpPr/>
              <p:nvPr/>
            </p:nvSpPr>
            <p:spPr>
              <a:xfrm>
                <a:off x="7458696" y="1750082"/>
                <a:ext cx="4557711" cy="876895"/>
              </a:xfrm>
              <a:prstGeom prst="roundRect">
                <a:avLst/>
              </a:prstGeom>
              <a:solidFill>
                <a:srgbClr val="18CBFF"/>
              </a:solidFill>
              <a:ln>
                <a:solidFill>
                  <a:srgbClr val="18C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A345E-626E-94CC-954F-54E6B9486368}"/>
                  </a:ext>
                </a:extLst>
              </p:cNvPr>
              <p:cNvSpPr txBox="1"/>
              <p:nvPr/>
            </p:nvSpPr>
            <p:spPr>
              <a:xfrm>
                <a:off x="7502584" y="1820799"/>
                <a:ext cx="4384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거주지 인근 지역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산책 비율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ECE27D5-E376-BB3C-47C8-A70BAEE208BB}"/>
                  </a:ext>
                </a:extLst>
              </p:cNvPr>
              <p:cNvSpPr txBox="1"/>
              <p:nvPr/>
            </p:nvSpPr>
            <p:spPr>
              <a:xfrm>
                <a:off x="7684060" y="1997404"/>
                <a:ext cx="4293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90.5%</a:t>
                </a:r>
                <a:endParaRPr kumimoji="0" lang="ko-KR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04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C3DAFA-6698-2487-3AF7-4CD7BE73F4C0}"/>
              </a:ext>
            </a:extLst>
          </p:cNvPr>
          <p:cNvSpPr/>
          <p:nvPr/>
        </p:nvSpPr>
        <p:spPr>
          <a:xfrm>
            <a:off x="8803639" y="1341365"/>
            <a:ext cx="2723553" cy="5006488"/>
          </a:xfrm>
          <a:prstGeom prst="rect">
            <a:avLst/>
          </a:prstGeom>
          <a:solidFill>
            <a:srgbClr val="444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C686B-3378-29D6-88F8-92817804F32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99001-2561-21F0-B810-4E6BFB5E1E3E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CONTENTS</a:t>
            </a:r>
            <a:endParaRPr lang="ko-KR" altLang="en-US" sz="2800" dirty="0">
              <a:solidFill>
                <a:srgbClr val="003B8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C2D4D2-3E05-0FEC-D3F4-8A3C0268D765}"/>
              </a:ext>
            </a:extLst>
          </p:cNvPr>
          <p:cNvGrpSpPr/>
          <p:nvPr/>
        </p:nvGrpSpPr>
        <p:grpSpPr>
          <a:xfrm>
            <a:off x="5147701" y="3108728"/>
            <a:ext cx="930542" cy="257369"/>
            <a:chOff x="4935444" y="2810775"/>
            <a:chExt cx="930542" cy="2573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95E2D62-712C-1D42-3904-29DFAE0CEA13}"/>
                </a:ext>
              </a:extLst>
            </p:cNvPr>
            <p:cNvSpPr/>
            <p:nvPr/>
          </p:nvSpPr>
          <p:spPr>
            <a:xfrm>
              <a:off x="4935444" y="2827947"/>
              <a:ext cx="930540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E4BDD1-6FD3-9B9C-45E3-C0545E2070E6}"/>
                </a:ext>
              </a:extLst>
            </p:cNvPr>
            <p:cNvSpPr txBox="1"/>
            <p:nvPr/>
          </p:nvSpPr>
          <p:spPr>
            <a:xfrm>
              <a:off x="4935444" y="2810775"/>
              <a:ext cx="93054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E2D9764-0F26-85C9-98B1-5A2539234FDB}"/>
              </a:ext>
            </a:extLst>
          </p:cNvPr>
          <p:cNvGrpSpPr/>
          <p:nvPr/>
        </p:nvGrpSpPr>
        <p:grpSpPr>
          <a:xfrm>
            <a:off x="5461856" y="4596649"/>
            <a:ext cx="634144" cy="257369"/>
            <a:chOff x="5083643" y="2810775"/>
            <a:chExt cx="634144" cy="25736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3822A7-316F-9B7E-0FAC-1D1FD977A544}"/>
                </a:ext>
              </a:extLst>
            </p:cNvPr>
            <p:cNvSpPr/>
            <p:nvPr/>
          </p:nvSpPr>
          <p:spPr>
            <a:xfrm>
              <a:off x="5102693" y="2827947"/>
              <a:ext cx="596042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929087-0534-C94C-AF35-C3F0FF88375B}"/>
                </a:ext>
              </a:extLst>
            </p:cNvPr>
            <p:cNvSpPr txBox="1"/>
            <p:nvPr/>
          </p:nvSpPr>
          <p:spPr>
            <a:xfrm>
              <a:off x="5083643" y="2810775"/>
              <a:ext cx="634144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90412B-77AD-0E84-43BF-1923BFDFAD2D}"/>
              </a:ext>
            </a:extLst>
          </p:cNvPr>
          <p:cNvGrpSpPr/>
          <p:nvPr/>
        </p:nvGrpSpPr>
        <p:grpSpPr>
          <a:xfrm>
            <a:off x="5074741" y="6084134"/>
            <a:ext cx="1003502" cy="257369"/>
            <a:chOff x="5028169" y="2810775"/>
            <a:chExt cx="745092" cy="2573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F711FE4-E189-83A4-7017-79C70424DB51}"/>
                </a:ext>
              </a:extLst>
            </p:cNvPr>
            <p:cNvSpPr/>
            <p:nvPr/>
          </p:nvSpPr>
          <p:spPr>
            <a:xfrm>
              <a:off x="5028169" y="2827947"/>
              <a:ext cx="745091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19AF62-2FB4-9F0C-8AC1-A44DFCB840AC}"/>
                </a:ext>
              </a:extLst>
            </p:cNvPr>
            <p:cNvSpPr txBox="1"/>
            <p:nvPr/>
          </p:nvSpPr>
          <p:spPr>
            <a:xfrm>
              <a:off x="5028169" y="2810775"/>
              <a:ext cx="74509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post-project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751898E-1615-90D9-0380-2E0E853FE0CB}"/>
              </a:ext>
            </a:extLst>
          </p:cNvPr>
          <p:cNvGrpSpPr/>
          <p:nvPr/>
        </p:nvGrpSpPr>
        <p:grpSpPr>
          <a:xfrm>
            <a:off x="723900" y="1403506"/>
            <a:ext cx="2622550" cy="431640"/>
            <a:chOff x="944024" y="1517100"/>
            <a:chExt cx="2539012" cy="4587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7229D4-BB17-6FB3-7FD1-156057921F39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58756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01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420B0F-2B46-D31C-8B72-4404B038954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 소개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2E60AFA-0CFA-2BE3-1B27-DD8526B38544}"/>
              </a:ext>
            </a:extLst>
          </p:cNvPr>
          <p:cNvGrpSpPr/>
          <p:nvPr/>
        </p:nvGrpSpPr>
        <p:grpSpPr>
          <a:xfrm>
            <a:off x="3429000" y="1403510"/>
            <a:ext cx="2622550" cy="458757"/>
            <a:chOff x="944024" y="1517100"/>
            <a:chExt cx="2539012" cy="4875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0E32C6-2098-5195-100E-5EA15F8DCA32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02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70A8BF-16A5-580A-BE17-3A36AAE5519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진행 과정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1FD1E14-CD97-90C1-A753-109144D72F8F}"/>
              </a:ext>
            </a:extLst>
          </p:cNvPr>
          <p:cNvGrpSpPr/>
          <p:nvPr/>
        </p:nvGrpSpPr>
        <p:grpSpPr>
          <a:xfrm>
            <a:off x="6141422" y="1403510"/>
            <a:ext cx="2622550" cy="458757"/>
            <a:chOff x="944024" y="1517100"/>
            <a:chExt cx="2539012" cy="48757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856F0-3193-C8AC-1315-943D017AECCD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03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CA0529-FD35-C777-B794-9E501803606B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프로덕트 시현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1E0380-12C5-DBB3-F05C-F78CC13F7C5F}"/>
              </a:ext>
            </a:extLst>
          </p:cNvPr>
          <p:cNvGrpSpPr/>
          <p:nvPr/>
        </p:nvGrpSpPr>
        <p:grpSpPr>
          <a:xfrm>
            <a:off x="8849697" y="1403510"/>
            <a:ext cx="2622550" cy="458757"/>
            <a:chOff x="944024" y="1517100"/>
            <a:chExt cx="2539012" cy="4875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C44C9D-E994-7976-28A4-52DB51C58B7E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04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FC65A5-B042-D677-E252-8AFB25E42078}"/>
                </a:ext>
              </a:extLst>
            </p:cNvPr>
            <p:cNvSpPr txBox="1"/>
            <p:nvPr/>
          </p:nvSpPr>
          <p:spPr>
            <a:xfrm>
              <a:off x="1639047" y="1561812"/>
              <a:ext cx="1843989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프로젝트를 마치며</a:t>
              </a:r>
              <a:endParaRPr lang="ko-KR" altLang="en-US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A01CE6A-D1AB-9E9E-5E62-5C9864D52BFA}"/>
              </a:ext>
            </a:extLst>
          </p:cNvPr>
          <p:cNvSpPr txBox="1"/>
          <p:nvPr/>
        </p:nvSpPr>
        <p:spPr>
          <a:xfrm>
            <a:off x="3406768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0798F-318B-B770-5D2B-0B53A4631D37}"/>
              </a:ext>
            </a:extLst>
          </p:cNvPr>
          <p:cNvSpPr txBox="1"/>
          <p:nvPr/>
        </p:nvSpPr>
        <p:spPr>
          <a:xfrm>
            <a:off x="3406768" y="3375043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제작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구현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8F0C0-BF72-F992-C5EB-444863EB23F5}"/>
              </a:ext>
            </a:extLst>
          </p:cNvPr>
          <p:cNvSpPr txBox="1"/>
          <p:nvPr/>
        </p:nvSpPr>
        <p:spPr>
          <a:xfrm>
            <a:off x="3406768" y="4860851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업그레이드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업그레이드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1A250-844F-E4C1-A38E-44539A5E1C92}"/>
              </a:ext>
            </a:extLst>
          </p:cNvPr>
          <p:cNvSpPr txBox="1"/>
          <p:nvPr/>
        </p:nvSpPr>
        <p:spPr>
          <a:xfrm>
            <a:off x="701675" y="1885740"/>
            <a:ext cx="2371724" cy="159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 과정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F14D-9F77-7F4A-96DB-9B200270BBB5}"/>
              </a:ext>
            </a:extLst>
          </p:cNvPr>
          <p:cNvSpPr txBox="1"/>
          <p:nvPr/>
        </p:nvSpPr>
        <p:spPr>
          <a:xfrm>
            <a:off x="6115036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소개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시현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D7D30-6B1E-7B55-F35D-94EE13C0ABFD}"/>
              </a:ext>
            </a:extLst>
          </p:cNvPr>
          <p:cNvSpPr txBox="1"/>
          <p:nvPr/>
        </p:nvSpPr>
        <p:spPr>
          <a:xfrm>
            <a:off x="8824290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도움 주신 분들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8F6315B6-5CC0-A72A-9512-C10462094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806" y="1335946"/>
            <a:ext cx="10862388" cy="502037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C54E493-4D87-DF9C-605F-0BA38A27D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6636">
            <a:off x="3057999" y="1644186"/>
            <a:ext cx="436686" cy="39044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06E2DEF-AA53-6A60-1D86-171129EE3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584226">
            <a:off x="5803178" y="1594863"/>
            <a:ext cx="361767" cy="32346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1E97E84-1FCE-0526-F2DC-7ADF1E3D8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30140">
            <a:off x="8405514" y="1608433"/>
            <a:ext cx="513084" cy="4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B1D257-63FC-4199-A125-7E6A23CAA902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5F9CA-E12E-444B-80BC-519D86E5CB5A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피드백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9119C0-0C42-4145-A691-7C0E11D5CAD3}"/>
              </a:ext>
            </a:extLst>
          </p:cNvPr>
          <p:cNvSpPr txBox="1"/>
          <p:nvPr/>
        </p:nvSpPr>
        <p:spPr>
          <a:xfrm>
            <a:off x="959049" y="2529183"/>
            <a:ext cx="10210399" cy="555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데이터의 분석할 요소가 적어 심도 깊은 데이터 분석 프로젝트를 진행하지는 못하였지만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기획부터 데이터 처리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웹사이트 제작까지 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산업 분야의 전반적인 프로세스를 체험해볼 수 있었음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DCFCA6-CCA4-F045-82A5-EA29FC3B3F41}"/>
              </a:ext>
            </a:extLst>
          </p:cNvPr>
          <p:cNvSpPr txBox="1"/>
          <p:nvPr/>
        </p:nvSpPr>
        <p:spPr>
          <a:xfrm>
            <a:off x="959049" y="4063292"/>
            <a:ext cx="10210399" cy="555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수집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전처리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머신러닝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 등 데이터 프로세싱을 교육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1-2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개월차에 주로 사용하였던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파이썬을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사용하여 진행함으로써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툴을 자유롭게 다루게 되었음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교육기간동안 쌓아온 이론 지식을 실무에서 활용할 수 있는 능력이 향상되었음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C4297-B8DE-02B8-78FD-D13C6A36E39C}"/>
              </a:ext>
            </a:extLst>
          </p:cNvPr>
          <p:cNvSpPr/>
          <p:nvPr/>
        </p:nvSpPr>
        <p:spPr>
          <a:xfrm>
            <a:off x="959049" y="2172782"/>
            <a:ext cx="2653284" cy="356401"/>
          </a:xfrm>
          <a:prstGeom prst="rect">
            <a:avLst/>
          </a:prstGeom>
          <a:solidFill>
            <a:srgbClr val="003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4F969-3F14-DF24-70E2-888071A16B22}"/>
              </a:ext>
            </a:extLst>
          </p:cNvPr>
          <p:cNvSpPr txBox="1"/>
          <p:nvPr/>
        </p:nvSpPr>
        <p:spPr>
          <a:xfrm>
            <a:off x="971656" y="2179481"/>
            <a:ext cx="2640677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IT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산업에 대한 이해도 상승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BB3038-AF44-9459-F5D1-9E6937E7ECE5}"/>
              </a:ext>
            </a:extLst>
          </p:cNvPr>
          <p:cNvSpPr/>
          <p:nvPr/>
        </p:nvSpPr>
        <p:spPr>
          <a:xfrm>
            <a:off x="959049" y="3656483"/>
            <a:ext cx="2100035" cy="356401"/>
          </a:xfrm>
          <a:prstGeom prst="rect">
            <a:avLst/>
          </a:prstGeom>
          <a:solidFill>
            <a:srgbClr val="003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7F6EAD-0E63-F26A-D1B2-9FD8D46ECFB5}"/>
              </a:ext>
            </a:extLst>
          </p:cNvPr>
          <p:cNvSpPr txBox="1"/>
          <p:nvPr/>
        </p:nvSpPr>
        <p:spPr>
          <a:xfrm>
            <a:off x="971656" y="3663182"/>
            <a:ext cx="2087428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데이터 처리 능력 향상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52DF6A-8EAF-E44C-F160-DA8CE61B4019}"/>
              </a:ext>
            </a:extLst>
          </p:cNvPr>
          <p:cNvSpPr/>
          <p:nvPr/>
        </p:nvSpPr>
        <p:spPr>
          <a:xfrm>
            <a:off x="1" y="863567"/>
            <a:ext cx="3175461" cy="3137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71FF3-084E-B09F-6D24-5601D59CD35A}"/>
              </a:ext>
            </a:extLst>
          </p:cNvPr>
          <p:cNvSpPr txBox="1"/>
          <p:nvPr/>
        </p:nvSpPr>
        <p:spPr>
          <a:xfrm>
            <a:off x="97952" y="854882"/>
            <a:ext cx="296113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성과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515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B1D257-63FC-4199-A125-7E6A23CAA902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5F9CA-E12E-444B-80BC-519D86E5CB5A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카페24 아네모네" pitchFamily="2" charset="-127"/>
                <a:ea typeface="카페24 아네모네" pitchFamily="2" charset="-127"/>
              </a:rPr>
              <a:t>04</a:t>
            </a:r>
            <a:r>
              <a:rPr lang="en-US" altLang="ko-KR" sz="2800" dirty="0">
                <a:latin typeface="카페24 아네모네" pitchFamily="2" charset="-127"/>
                <a:ea typeface="카페24 아네모네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rPr>
              <a:t>피드백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9119C0-0C42-4145-A691-7C0E11D5CAD3}"/>
              </a:ext>
            </a:extLst>
          </p:cNvPr>
          <p:cNvSpPr txBox="1"/>
          <p:nvPr/>
        </p:nvSpPr>
        <p:spPr>
          <a:xfrm>
            <a:off x="959049" y="2529183"/>
            <a:ext cx="10210399" cy="795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Word2Vec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사용한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CBF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구현하려고 했으나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Word2Vec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모델에는 다량의 리뷰데이터를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크롤링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해야했고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플레이스나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카카오 </a:t>
            </a:r>
            <a:r>
              <a:rPr lang="ko-KR" altLang="en-US" sz="12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맵에서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카페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음식점에 대한 정확한 리뷰정보를 많이 제공해 주지 않아서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Word2Vec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사용하지 않기로 함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결국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공원과 시설들의 주소에서 법정동을 추출하여 공원과 같은 동에 위치한 시설을 필터링 하였음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DCFCA6-CCA4-F045-82A5-EA29FC3B3F41}"/>
              </a:ext>
            </a:extLst>
          </p:cNvPr>
          <p:cNvSpPr txBox="1"/>
          <p:nvPr/>
        </p:nvSpPr>
        <p:spPr>
          <a:xfrm>
            <a:off x="959049" y="4764802"/>
            <a:ext cx="10210399" cy="555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프로덕트 제작 중 욕심이 생겨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depth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있는 웹사이트를 기획하게 되었음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depth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있는 웹사이트를 배포하기 위해서는 </a:t>
            </a:r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AWS </a:t>
            </a:r>
            <a:r>
              <a:rPr lang="ko-KR" altLang="en-US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유료 서비스를 이용해야 하여 배포가 불가능하였음</a:t>
            </a:r>
            <a:endParaRPr lang="en-US" altLang="ko-KR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C4297-B8DE-02B8-78FD-D13C6A36E39C}"/>
              </a:ext>
            </a:extLst>
          </p:cNvPr>
          <p:cNvSpPr/>
          <p:nvPr/>
        </p:nvSpPr>
        <p:spPr>
          <a:xfrm>
            <a:off x="959049" y="2172782"/>
            <a:ext cx="3033530" cy="356401"/>
          </a:xfrm>
          <a:prstGeom prst="rect">
            <a:avLst/>
          </a:prstGeom>
          <a:solidFill>
            <a:srgbClr val="003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34F969-3F14-DF24-70E2-888071A16B22}"/>
              </a:ext>
            </a:extLst>
          </p:cNvPr>
          <p:cNvSpPr txBox="1"/>
          <p:nvPr/>
        </p:nvSpPr>
        <p:spPr>
          <a:xfrm>
            <a:off x="971655" y="2179481"/>
            <a:ext cx="3020923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정밀한 추천 시스템 개발 </a:t>
            </a:r>
            <a:r>
              <a:rPr lang="ko-KR" altLang="en-US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불가능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BB3038-AF44-9459-F5D1-9E6937E7ECE5}"/>
              </a:ext>
            </a:extLst>
          </p:cNvPr>
          <p:cNvSpPr/>
          <p:nvPr/>
        </p:nvSpPr>
        <p:spPr>
          <a:xfrm>
            <a:off x="959049" y="4357993"/>
            <a:ext cx="1702671" cy="356401"/>
          </a:xfrm>
          <a:prstGeom prst="rect">
            <a:avLst/>
          </a:prstGeom>
          <a:solidFill>
            <a:srgbClr val="003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7F6EAD-0E63-F26A-D1B2-9FD8D46ECFB5}"/>
              </a:ext>
            </a:extLst>
          </p:cNvPr>
          <p:cNvSpPr txBox="1"/>
          <p:nvPr/>
        </p:nvSpPr>
        <p:spPr>
          <a:xfrm>
            <a:off x="971656" y="4364692"/>
            <a:ext cx="1690064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웹 프로덕트 배포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F2595F-7D16-3FF6-D0E6-A0F97C8CA96E}"/>
              </a:ext>
            </a:extLst>
          </p:cNvPr>
          <p:cNvSpPr/>
          <p:nvPr/>
        </p:nvSpPr>
        <p:spPr>
          <a:xfrm>
            <a:off x="1" y="863567"/>
            <a:ext cx="3175461" cy="3137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BB19B8-CB24-15D2-F7FC-D26A40C9CB75}"/>
              </a:ext>
            </a:extLst>
          </p:cNvPr>
          <p:cNvSpPr txBox="1"/>
          <p:nvPr/>
        </p:nvSpPr>
        <p:spPr>
          <a:xfrm>
            <a:off x="97952" y="854882"/>
            <a:ext cx="2961132" cy="315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>
                <a:solidFill>
                  <a:schemeClr val="bg2">
                    <a:lumMod val="1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아쉬운 점</a:t>
            </a:r>
            <a:endParaRPr lang="en-US" altLang="ko-KR" sz="1200" b="1" dirty="0">
              <a:solidFill>
                <a:schemeClr val="bg2">
                  <a:lumMod val="1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04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4D11E83-FA8E-6BBA-F100-9EE9852FB79C}"/>
              </a:ext>
            </a:extLst>
          </p:cNvPr>
          <p:cNvGrpSpPr/>
          <p:nvPr/>
        </p:nvGrpSpPr>
        <p:grpSpPr>
          <a:xfrm>
            <a:off x="4313975" y="1625776"/>
            <a:ext cx="3697404" cy="2083646"/>
            <a:chOff x="4313975" y="2463976"/>
            <a:chExt cx="3697404" cy="20836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51E4E9-382B-4CF1-8729-C1D4305E891F}"/>
                </a:ext>
              </a:extLst>
            </p:cNvPr>
            <p:cNvSpPr txBox="1"/>
            <p:nvPr/>
          </p:nvSpPr>
          <p:spPr>
            <a:xfrm>
              <a:off x="5169255" y="4024402"/>
              <a:ext cx="1929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Q&amp;A TIME</a:t>
              </a:r>
              <a:endParaRPr lang="ko-KR" altLang="en-US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D85772-6D6E-44FA-9C5C-4C9623C7D623}"/>
                </a:ext>
              </a:extLst>
            </p:cNvPr>
            <p:cNvSpPr txBox="1"/>
            <p:nvPr/>
          </p:nvSpPr>
          <p:spPr>
            <a:xfrm>
              <a:off x="4621085" y="2463976"/>
              <a:ext cx="2949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80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defRPr>
              </a:lvl1pPr>
            </a:lstStyle>
            <a:p>
              <a:r>
                <a:rPr lang="ko-KR" altLang="en-US" dirty="0" err="1">
                  <a:solidFill>
                    <a:srgbClr val="003B80"/>
                  </a:solidFill>
                </a:rPr>
                <a:t>놀멍</a:t>
              </a:r>
              <a:r>
                <a:rPr lang="ko-KR" altLang="en-US" dirty="0">
                  <a:solidFill>
                    <a:srgbClr val="003B80"/>
                  </a:solidFill>
                </a:rPr>
                <a:t> </a:t>
              </a:r>
              <a:r>
                <a:rPr lang="ko-KR" altLang="en-US" dirty="0" err="1">
                  <a:solidFill>
                    <a:srgbClr val="003B80"/>
                  </a:solidFill>
                </a:rPr>
                <a:t>쉬멍</a:t>
              </a:r>
              <a:r>
                <a:rPr lang="ko-KR" altLang="en-US" dirty="0">
                  <a:solidFill>
                    <a:srgbClr val="003B80"/>
                  </a:solidFill>
                </a:rPr>
                <a:t> </a:t>
              </a:r>
              <a:r>
                <a:rPr lang="ko-KR" altLang="en-US" dirty="0" err="1">
                  <a:solidFill>
                    <a:srgbClr val="003B80"/>
                  </a:solidFill>
                </a:rPr>
                <a:t>산책하멍</a:t>
              </a:r>
              <a:endParaRPr lang="ko-KR" altLang="en-US" dirty="0">
                <a:solidFill>
                  <a:srgbClr val="003B8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6E51D15-E03F-4F8E-8838-DF3B86EBF29C}"/>
                </a:ext>
              </a:extLst>
            </p:cNvPr>
            <p:cNvSpPr/>
            <p:nvPr/>
          </p:nvSpPr>
          <p:spPr>
            <a:xfrm>
              <a:off x="4313975" y="3053361"/>
              <a:ext cx="3697404" cy="904876"/>
            </a:xfrm>
            <a:prstGeom prst="rect">
              <a:avLst/>
            </a:prstGeom>
            <a:solidFill>
              <a:srgbClr val="15C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123B4E-2A72-BC42-A7C3-898BB6D899E9}"/>
              </a:ext>
            </a:extLst>
          </p:cNvPr>
          <p:cNvSpPr txBox="1"/>
          <p:nvPr/>
        </p:nvSpPr>
        <p:spPr>
          <a:xfrm>
            <a:off x="4256825" y="2159768"/>
            <a:ext cx="3754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4844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>
            <a:extLst>
              <a:ext uri="{FF2B5EF4-FFF2-40B4-BE49-F238E27FC236}">
                <a16:creationId xmlns:a16="http://schemas.microsoft.com/office/drawing/2014/main" id="{FA492A3F-3DC0-9A4E-7388-2592320D8101}"/>
              </a:ext>
            </a:extLst>
          </p:cNvPr>
          <p:cNvGrpSpPr/>
          <p:nvPr/>
        </p:nvGrpSpPr>
        <p:grpSpPr>
          <a:xfrm>
            <a:off x="990800" y="5326784"/>
            <a:ext cx="10210399" cy="720473"/>
            <a:chOff x="959049" y="5326784"/>
            <a:chExt cx="10210399" cy="72047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AB50831-8134-E92B-54FD-DD7DA8413AF8}"/>
                </a:ext>
              </a:extLst>
            </p:cNvPr>
            <p:cNvSpPr/>
            <p:nvPr/>
          </p:nvSpPr>
          <p:spPr>
            <a:xfrm>
              <a:off x="959049" y="5326784"/>
              <a:ext cx="10210399" cy="720473"/>
            </a:xfrm>
            <a:prstGeom prst="roundRect">
              <a:avLst/>
            </a:prstGeom>
            <a:solidFill>
              <a:srgbClr val="001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6E6DF8-F1E3-52BD-64F0-FEA2191F723B}"/>
                </a:ext>
              </a:extLst>
            </p:cNvPr>
            <p:cNvSpPr txBox="1"/>
            <p:nvPr/>
          </p:nvSpPr>
          <p:spPr>
            <a:xfrm>
              <a:off x="2038350" y="5490506"/>
              <a:ext cx="8051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반려견과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견주가</a:t>
              </a:r>
              <a:r>
                <a:rPr lang="ko-KR" altLang="en-US" sz="2000" b="1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 </a:t>
              </a:r>
              <a:r>
                <a:rPr lang="ko-KR" altLang="en-US" sz="2000" b="1" dirty="0">
                  <a:solidFill>
                    <a:srgbClr val="15CEFF"/>
                  </a:solidFill>
                  <a:latin typeface="카페24 아네모네" pitchFamily="2" charset="-127"/>
                  <a:ea typeface="카페24 아네모네" pitchFamily="2" charset="-127"/>
                </a:rPr>
                <a:t>함께</a:t>
              </a:r>
              <a:r>
                <a:rPr lang="ko-KR" altLang="en-US" sz="2000" b="1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 즐길 수 있는 </a:t>
              </a:r>
              <a:r>
                <a:rPr lang="ko-KR" altLang="en-US" sz="2000" b="1" dirty="0">
                  <a:solidFill>
                    <a:srgbClr val="15CEFF"/>
                  </a:solidFill>
                  <a:latin typeface="카페24 아네모네" pitchFamily="2" charset="-127"/>
                  <a:ea typeface="카페24 아네모네" pitchFamily="2" charset="-127"/>
                </a:rPr>
                <a:t>산책 코스 </a:t>
              </a:r>
              <a:r>
                <a:rPr lang="ko-KR" altLang="en-US" sz="2000" b="1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추천 시스템</a:t>
              </a:r>
              <a:endParaRPr lang="ko-KR" altLang="en-US" sz="2000" b="1" spc="-150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</p:grpSp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5046779D-9212-64C2-4CBD-945844BE56A0}"/>
              </a:ext>
            </a:extLst>
          </p:cNvPr>
          <p:cNvSpPr/>
          <p:nvPr/>
        </p:nvSpPr>
        <p:spPr>
          <a:xfrm rot="5400000">
            <a:off x="5919957" y="381116"/>
            <a:ext cx="352084" cy="8669689"/>
          </a:xfrm>
          <a:prstGeom prst="rightBrace">
            <a:avLst>
              <a:gd name="adj1" fmla="val 114382"/>
              <a:gd name="adj2" fmla="val 50000"/>
            </a:avLst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6DB948-485E-0B41-B837-DAB45046A43B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EE4D7-8AB6-2908-07FB-BB1D94ACF815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solidFill>
            <a:srgbClr val="15CEFF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프로젝트 주제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E85F31-F021-C980-9620-7350C6706A1E}"/>
              </a:ext>
            </a:extLst>
          </p:cNvPr>
          <p:cNvGrpSpPr/>
          <p:nvPr/>
        </p:nvGrpSpPr>
        <p:grpSpPr>
          <a:xfrm>
            <a:off x="2586398" y="1780372"/>
            <a:ext cx="882244" cy="364678"/>
            <a:chOff x="2470267" y="2733384"/>
            <a:chExt cx="882244" cy="36467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583CCAE-B8D6-A590-35D2-CBAC87AF51DB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22AC584-2E30-B0AF-047A-6C65F8A856BD}"/>
                </a:ext>
              </a:extLst>
            </p:cNvPr>
            <p:cNvSpPr txBox="1"/>
            <p:nvPr/>
          </p:nvSpPr>
          <p:spPr>
            <a:xfrm>
              <a:off x="2470267" y="275821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거리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A7657-7DED-281A-F478-BF593F91D395}"/>
              </a:ext>
            </a:extLst>
          </p:cNvPr>
          <p:cNvGrpSpPr/>
          <p:nvPr/>
        </p:nvGrpSpPr>
        <p:grpSpPr>
          <a:xfrm>
            <a:off x="5640039" y="3597299"/>
            <a:ext cx="882244" cy="364678"/>
            <a:chOff x="2470267" y="2733384"/>
            <a:chExt cx="882244" cy="364678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4D96806-C0DE-4908-9708-8B2B77C770E2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334011E-1B1E-2FA6-3CA9-466107BA4637}"/>
                </a:ext>
              </a:extLst>
            </p:cNvPr>
            <p:cNvSpPr txBox="1"/>
            <p:nvPr/>
          </p:nvSpPr>
          <p:spPr>
            <a:xfrm>
              <a:off x="2470267" y="275821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교통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8B8BFA-1305-4EBE-89A2-715D3E004941}"/>
              </a:ext>
            </a:extLst>
          </p:cNvPr>
          <p:cNvGrpSpPr/>
          <p:nvPr/>
        </p:nvGrpSpPr>
        <p:grpSpPr>
          <a:xfrm>
            <a:off x="4575395" y="1345589"/>
            <a:ext cx="882244" cy="364678"/>
            <a:chOff x="2470267" y="2733384"/>
            <a:chExt cx="882244" cy="364678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42C5B0D-9381-7E5E-1BAE-BAF21AA157E0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4FB66A-92A8-3985-5B90-28C22407B68A}"/>
                </a:ext>
              </a:extLst>
            </p:cNvPr>
            <p:cNvSpPr txBox="1"/>
            <p:nvPr/>
          </p:nvSpPr>
          <p:spPr>
            <a:xfrm>
              <a:off x="2470267" y="275821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한적함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C33C9AE-602C-F686-61BB-FA2F95F3DEEB}"/>
              </a:ext>
            </a:extLst>
          </p:cNvPr>
          <p:cNvGrpSpPr/>
          <p:nvPr/>
        </p:nvGrpSpPr>
        <p:grpSpPr>
          <a:xfrm>
            <a:off x="5943686" y="1768200"/>
            <a:ext cx="882244" cy="364678"/>
            <a:chOff x="2470267" y="2733384"/>
            <a:chExt cx="882244" cy="364678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A4BBD02-5405-D45B-4984-26C7AA809DBE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E62C92-D8CC-A29F-AE74-94A9421D32CB}"/>
                </a:ext>
              </a:extLst>
            </p:cNvPr>
            <p:cNvSpPr txBox="1"/>
            <p:nvPr/>
          </p:nvSpPr>
          <p:spPr>
            <a:xfrm>
              <a:off x="2470267" y="275821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반려견</a:t>
              </a: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친구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7172990-4582-9828-E149-A916ED506566}"/>
              </a:ext>
            </a:extLst>
          </p:cNvPr>
          <p:cNvGrpSpPr/>
          <p:nvPr/>
        </p:nvGrpSpPr>
        <p:grpSpPr>
          <a:xfrm>
            <a:off x="8976995" y="2090214"/>
            <a:ext cx="882244" cy="364678"/>
            <a:chOff x="2470267" y="2733384"/>
            <a:chExt cx="882244" cy="364678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F0DB630-FF12-BFA6-0EE9-2D642444007A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8AAAFF-1164-FD2D-3C58-BEE7283D97DD}"/>
                </a:ext>
              </a:extLst>
            </p:cNvPr>
            <p:cNvSpPr txBox="1"/>
            <p:nvPr/>
          </p:nvSpPr>
          <p:spPr>
            <a:xfrm>
              <a:off x="2470267" y="275821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분위기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D1925A-83B0-4968-3756-EA43D4AE8B66}"/>
              </a:ext>
            </a:extLst>
          </p:cNvPr>
          <p:cNvGrpSpPr/>
          <p:nvPr/>
        </p:nvGrpSpPr>
        <p:grpSpPr>
          <a:xfrm>
            <a:off x="7927842" y="3888384"/>
            <a:ext cx="882244" cy="364678"/>
            <a:chOff x="2470267" y="2733384"/>
            <a:chExt cx="882244" cy="36467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ABD4FB-753B-9D95-C644-5B75C922BADB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5D89E0-1655-7694-9330-A6078268D6BA}"/>
                </a:ext>
              </a:extLst>
            </p:cNvPr>
            <p:cNvSpPr txBox="1"/>
            <p:nvPr/>
          </p:nvSpPr>
          <p:spPr>
            <a:xfrm>
              <a:off x="2470267" y="275821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카페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53A7D6-598A-5AB4-BDE5-9BB3C43D30D7}"/>
              </a:ext>
            </a:extLst>
          </p:cNvPr>
          <p:cNvGrpSpPr/>
          <p:nvPr/>
        </p:nvGrpSpPr>
        <p:grpSpPr>
          <a:xfrm>
            <a:off x="7641508" y="1224890"/>
            <a:ext cx="882244" cy="364678"/>
            <a:chOff x="2470267" y="2733384"/>
            <a:chExt cx="882244" cy="36467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1E56A51-0718-5CC0-C130-0D22A71B0F99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721384-8981-3101-2EAF-B70877DC2602}"/>
                </a:ext>
              </a:extLst>
            </p:cNvPr>
            <p:cNvSpPr txBox="1"/>
            <p:nvPr/>
          </p:nvSpPr>
          <p:spPr>
            <a:xfrm>
              <a:off x="2470267" y="275821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맛집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C4930E-F1DE-DC9A-FA29-A200700DF238}"/>
              </a:ext>
            </a:extLst>
          </p:cNvPr>
          <p:cNvGrpSpPr/>
          <p:nvPr/>
        </p:nvGrpSpPr>
        <p:grpSpPr>
          <a:xfrm>
            <a:off x="8899891" y="3267040"/>
            <a:ext cx="882244" cy="364678"/>
            <a:chOff x="2470267" y="2733384"/>
            <a:chExt cx="882244" cy="36467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4F147EEB-92DD-1559-1AC8-0D32B744A223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6B71A-E42D-526A-CAA0-003B58F896B6}"/>
                </a:ext>
              </a:extLst>
            </p:cNvPr>
            <p:cNvSpPr txBox="1"/>
            <p:nvPr/>
          </p:nvSpPr>
          <p:spPr>
            <a:xfrm>
              <a:off x="2470267" y="275821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핫플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991483-50DC-1E03-AC9E-ABEC94FE7B80}"/>
              </a:ext>
            </a:extLst>
          </p:cNvPr>
          <p:cNvGrpSpPr/>
          <p:nvPr/>
        </p:nvGrpSpPr>
        <p:grpSpPr>
          <a:xfrm>
            <a:off x="3496158" y="3769499"/>
            <a:ext cx="882244" cy="364678"/>
            <a:chOff x="2470267" y="2733384"/>
            <a:chExt cx="882244" cy="36467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154C9DF-79F4-67F5-9956-49639FE3791C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671D33-C27D-CCB2-ED82-1D45B423399E}"/>
                </a:ext>
              </a:extLst>
            </p:cNvPr>
            <p:cNvSpPr txBox="1"/>
            <p:nvPr/>
          </p:nvSpPr>
          <p:spPr>
            <a:xfrm>
              <a:off x="2470267" y="275821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편의시설</a:t>
              </a:r>
              <a:endPara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8C65A7-105D-33AD-0B72-FBA6AB1BE3BD}"/>
              </a:ext>
            </a:extLst>
          </p:cNvPr>
          <p:cNvGrpSpPr/>
          <p:nvPr/>
        </p:nvGrpSpPr>
        <p:grpSpPr>
          <a:xfrm>
            <a:off x="2465283" y="2845693"/>
            <a:ext cx="882244" cy="364678"/>
            <a:chOff x="2470267" y="2733384"/>
            <a:chExt cx="882244" cy="36467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9A6499F-44D0-6E13-94FF-3738663F2CAC}"/>
                </a:ext>
              </a:extLst>
            </p:cNvPr>
            <p:cNvSpPr/>
            <p:nvPr/>
          </p:nvSpPr>
          <p:spPr>
            <a:xfrm>
              <a:off x="2470267" y="2733384"/>
              <a:ext cx="882244" cy="364678"/>
            </a:xfrm>
            <a:prstGeom prst="roundRect">
              <a:avLst>
                <a:gd name="adj" fmla="val 14725"/>
              </a:avLst>
            </a:prstGeom>
            <a:solidFill>
              <a:srgbClr val="C2F7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CA95CC-C141-4899-A3FA-B319C287B10B}"/>
                </a:ext>
              </a:extLst>
            </p:cNvPr>
            <p:cNvSpPr txBox="1"/>
            <p:nvPr/>
          </p:nvSpPr>
          <p:spPr>
            <a:xfrm>
              <a:off x="2470267" y="2753131"/>
              <a:ext cx="882244" cy="315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흙과 풀</a:t>
              </a:r>
            </a:p>
          </p:txBody>
        </p:sp>
      </p:grpSp>
      <p:sp>
        <p:nvSpPr>
          <p:cNvPr id="19" name="모서리가 둥근 직사각형 72">
            <a:extLst>
              <a:ext uri="{FF2B5EF4-FFF2-40B4-BE49-F238E27FC236}">
                <a16:creationId xmlns:a16="http://schemas.microsoft.com/office/drawing/2014/main" id="{F5371EC4-16D4-4113-39DD-8C1737D2168A}"/>
              </a:ext>
            </a:extLst>
          </p:cNvPr>
          <p:cNvSpPr/>
          <p:nvPr/>
        </p:nvSpPr>
        <p:spPr>
          <a:xfrm>
            <a:off x="4249319" y="2388654"/>
            <a:ext cx="3693362" cy="930538"/>
          </a:xfrm>
          <a:prstGeom prst="roundRect">
            <a:avLst>
              <a:gd name="adj" fmla="val 4177"/>
            </a:avLst>
          </a:prstGeom>
          <a:solidFill>
            <a:schemeClr val="bg1">
              <a:lumMod val="95000"/>
              <a:alpha val="48000"/>
            </a:schemeClr>
          </a:solidFill>
          <a:ln w="28575">
            <a:solidFill>
              <a:srgbClr val="18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25C004-794A-1F23-476C-52A8FC0E747E}"/>
              </a:ext>
            </a:extLst>
          </p:cNvPr>
          <p:cNvGrpSpPr/>
          <p:nvPr/>
        </p:nvGrpSpPr>
        <p:grpSpPr>
          <a:xfrm>
            <a:off x="4535653" y="2622193"/>
            <a:ext cx="3120694" cy="463460"/>
            <a:chOff x="4814805" y="2471787"/>
            <a:chExt cx="3120694" cy="46346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725F98D-4E6C-2F07-EE21-E6DD6E89E854}"/>
                </a:ext>
              </a:extLst>
            </p:cNvPr>
            <p:cNvGrpSpPr/>
            <p:nvPr/>
          </p:nvGrpSpPr>
          <p:grpSpPr>
            <a:xfrm>
              <a:off x="4814805" y="2517015"/>
              <a:ext cx="1009650" cy="408555"/>
              <a:chOff x="1287580" y="2711055"/>
              <a:chExt cx="1009650" cy="40855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F9B2AE92-CDA1-874E-D72A-315E1F0133C5}"/>
                  </a:ext>
                </a:extLst>
              </p:cNvPr>
              <p:cNvSpPr/>
              <p:nvPr/>
            </p:nvSpPr>
            <p:spPr>
              <a:xfrm>
                <a:off x="1287580" y="2733384"/>
                <a:ext cx="1009650" cy="386226"/>
              </a:xfrm>
              <a:prstGeom prst="roundRect">
                <a:avLst>
                  <a:gd name="adj" fmla="val 14725"/>
                </a:avLst>
              </a:prstGeom>
              <a:solidFill>
                <a:srgbClr val="003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00AD45-BD80-383C-0CBB-962330A09461}"/>
                  </a:ext>
                </a:extLst>
              </p:cNvPr>
              <p:cNvSpPr txBox="1"/>
              <p:nvPr/>
            </p:nvSpPr>
            <p:spPr>
              <a:xfrm>
                <a:off x="1450410" y="2711055"/>
                <a:ext cx="683990" cy="389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600" dirty="0">
                    <a:solidFill>
                      <a:srgbClr val="F2F2F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산책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DA54292-0670-ADBA-940B-C612C99C48A1}"/>
                </a:ext>
              </a:extLst>
            </p:cNvPr>
            <p:cNvGrpSpPr/>
            <p:nvPr/>
          </p:nvGrpSpPr>
          <p:grpSpPr>
            <a:xfrm>
              <a:off x="6925849" y="2523337"/>
              <a:ext cx="1009650" cy="408555"/>
              <a:chOff x="1616446" y="3286117"/>
              <a:chExt cx="1009650" cy="408555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CFED7D0A-BFA5-83E7-1498-F63C66A6AB79}"/>
                  </a:ext>
                </a:extLst>
              </p:cNvPr>
              <p:cNvSpPr/>
              <p:nvPr/>
            </p:nvSpPr>
            <p:spPr>
              <a:xfrm>
                <a:off x="1616446" y="3308446"/>
                <a:ext cx="1009650" cy="386226"/>
              </a:xfrm>
              <a:prstGeom prst="roundRect">
                <a:avLst>
                  <a:gd name="adj" fmla="val 14725"/>
                </a:avLst>
              </a:prstGeom>
              <a:solidFill>
                <a:srgbClr val="003B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A38CCB-2B93-5B1D-0ED5-27B576361AEA}"/>
                  </a:ext>
                </a:extLst>
              </p:cNvPr>
              <p:cNvSpPr txBox="1"/>
              <p:nvPr/>
            </p:nvSpPr>
            <p:spPr>
              <a:xfrm>
                <a:off x="1656531" y="3286117"/>
                <a:ext cx="929480" cy="389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600" dirty="0">
                    <a:solidFill>
                      <a:srgbClr val="F2F2F2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나들이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F40A2D-20B4-B8F7-9447-F4EC733ACF28}"/>
                </a:ext>
              </a:extLst>
            </p:cNvPr>
            <p:cNvSpPr txBox="1"/>
            <p:nvPr/>
          </p:nvSpPr>
          <p:spPr>
            <a:xfrm>
              <a:off x="6071505" y="2471787"/>
              <a:ext cx="607294" cy="46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+</a:t>
              </a:r>
              <a:endPara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20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B1D257-63FC-4199-A125-7E6A23CAA902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5F9CA-E12E-444B-80BC-519D86E5CB5A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solidFill>
            <a:srgbClr val="15CEFF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프로젝트 진행 과정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042E45-83B1-A86C-7642-E16888F016F3}"/>
              </a:ext>
            </a:extLst>
          </p:cNvPr>
          <p:cNvGrpSpPr/>
          <p:nvPr/>
        </p:nvGrpSpPr>
        <p:grpSpPr>
          <a:xfrm>
            <a:off x="5264532" y="1944098"/>
            <a:ext cx="6245097" cy="3622639"/>
            <a:chOff x="349667" y="1944098"/>
            <a:chExt cx="6245097" cy="3622639"/>
          </a:xfrm>
        </p:grpSpPr>
        <p:sp>
          <p:nvSpPr>
            <p:cNvPr id="3" name="모서리가 둥근 직사각형 72">
              <a:extLst>
                <a:ext uri="{FF2B5EF4-FFF2-40B4-BE49-F238E27FC236}">
                  <a16:creationId xmlns:a16="http://schemas.microsoft.com/office/drawing/2014/main" id="{29C55CF7-3911-43C5-A665-740564BEB1AF}"/>
                </a:ext>
              </a:extLst>
            </p:cNvPr>
            <p:cNvSpPr/>
            <p:nvPr/>
          </p:nvSpPr>
          <p:spPr>
            <a:xfrm>
              <a:off x="395400" y="2344208"/>
              <a:ext cx="6199364" cy="3222529"/>
            </a:xfrm>
            <a:prstGeom prst="roundRect">
              <a:avLst>
                <a:gd name="adj" fmla="val 4177"/>
              </a:avLst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9C20A2-72B6-4266-9CDD-84B3545ECB02}"/>
                </a:ext>
              </a:extLst>
            </p:cNvPr>
            <p:cNvSpPr/>
            <p:nvPr/>
          </p:nvSpPr>
          <p:spPr>
            <a:xfrm>
              <a:off x="349667" y="1944098"/>
              <a:ext cx="15457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PART</a:t>
              </a:r>
              <a:r>
                <a:rPr lang="en-US" altLang="ko-KR" sz="200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 </a:t>
              </a:r>
              <a:r>
                <a:rPr lang="en-US" altLang="ko-KR" sz="2400">
                  <a:solidFill>
                    <a:srgbClr val="15CEFF"/>
                  </a:solidFill>
                  <a:latin typeface="카페24 아네모네" pitchFamily="2" charset="-127"/>
                  <a:ea typeface="카페24 아네모네" pitchFamily="2" charset="-127"/>
                </a:rPr>
                <a:t>2, 3</a:t>
              </a:r>
              <a:endParaRPr lang="ko-KR" altLang="en-US" dirty="0">
                <a:solidFill>
                  <a:srgbClr val="15CEFF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27779D-27D1-4260-93B3-5AA7D682CFD8}"/>
                </a:ext>
              </a:extLst>
            </p:cNvPr>
            <p:cNvSpPr/>
            <p:nvPr/>
          </p:nvSpPr>
          <p:spPr>
            <a:xfrm>
              <a:off x="3376126" y="1991367"/>
              <a:ext cx="32186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PROJECT / POST-PROJECT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E81A24-5B66-4A11-8356-EC97F18A97CE}"/>
                </a:ext>
              </a:extLst>
            </p:cNvPr>
            <p:cNvSpPr txBox="1"/>
            <p:nvPr/>
          </p:nvSpPr>
          <p:spPr>
            <a:xfrm>
              <a:off x="847436" y="2747416"/>
              <a:ext cx="2044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추천 시스템 제작</a:t>
              </a:r>
              <a:endPara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오른쪽 대괄호 12">
              <a:extLst>
                <a:ext uri="{FF2B5EF4-FFF2-40B4-BE49-F238E27FC236}">
                  <a16:creationId xmlns:a16="http://schemas.microsoft.com/office/drawing/2014/main" id="{C93D594D-1130-4564-BD9F-CC87C974E71F}"/>
                </a:ext>
              </a:extLst>
            </p:cNvPr>
            <p:cNvSpPr/>
            <p:nvPr/>
          </p:nvSpPr>
          <p:spPr>
            <a:xfrm>
              <a:off x="2873103" y="2977109"/>
              <a:ext cx="330200" cy="2042995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대괄호 13">
              <a:extLst>
                <a:ext uri="{FF2B5EF4-FFF2-40B4-BE49-F238E27FC236}">
                  <a16:creationId xmlns:a16="http://schemas.microsoft.com/office/drawing/2014/main" id="{844A0F15-F0A2-453B-8A45-A3FD1A3E1C10}"/>
                </a:ext>
              </a:extLst>
            </p:cNvPr>
            <p:cNvSpPr/>
            <p:nvPr/>
          </p:nvSpPr>
          <p:spPr>
            <a:xfrm flipH="1">
              <a:off x="536303" y="2977109"/>
              <a:ext cx="330200" cy="2042995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FE55DA-77A5-4D73-B5BF-20A3CBE28634}"/>
                </a:ext>
              </a:extLst>
            </p:cNvPr>
            <p:cNvSpPr txBox="1"/>
            <p:nvPr/>
          </p:nvSpPr>
          <p:spPr>
            <a:xfrm>
              <a:off x="670275" y="3405545"/>
              <a:ext cx="2374866" cy="109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9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카테고리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피쳐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생성</a:t>
              </a:r>
              <a:endPara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9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코사인 유사도</a:t>
              </a:r>
              <a:endPara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9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COUNTVECTORIZER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51D126-F79E-460A-85C3-6C4E42A26D51}"/>
                </a:ext>
              </a:extLst>
            </p:cNvPr>
            <p:cNvSpPr txBox="1"/>
            <p:nvPr/>
          </p:nvSpPr>
          <p:spPr>
            <a:xfrm>
              <a:off x="3905267" y="2747416"/>
              <a:ext cx="200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웹 프로덕트 구현</a:t>
              </a:r>
              <a:endPara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48180E5D-CEB8-4D95-A9DA-13AADEF2D7E0}"/>
                </a:ext>
              </a:extLst>
            </p:cNvPr>
            <p:cNvSpPr/>
            <p:nvPr/>
          </p:nvSpPr>
          <p:spPr>
            <a:xfrm>
              <a:off x="5911867" y="2977109"/>
              <a:ext cx="330200" cy="2042995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대괄호 19">
              <a:extLst>
                <a:ext uri="{FF2B5EF4-FFF2-40B4-BE49-F238E27FC236}">
                  <a16:creationId xmlns:a16="http://schemas.microsoft.com/office/drawing/2014/main" id="{CD87E3E4-B0A6-4B67-B90D-1726FA5B39C0}"/>
                </a:ext>
              </a:extLst>
            </p:cNvPr>
            <p:cNvSpPr/>
            <p:nvPr/>
          </p:nvSpPr>
          <p:spPr>
            <a:xfrm flipH="1">
              <a:off x="3575067" y="2977109"/>
              <a:ext cx="330200" cy="2042995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1BFE09-91E6-E5AB-FDBC-96FEBF4FE2EC}"/>
                </a:ext>
              </a:extLst>
            </p:cNvPr>
            <p:cNvSpPr txBox="1"/>
            <p:nvPr/>
          </p:nvSpPr>
          <p:spPr>
            <a:xfrm>
              <a:off x="3721134" y="3405545"/>
              <a:ext cx="2374866" cy="1099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9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시각화</a:t>
              </a:r>
              <a:endPara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9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서버 연결</a:t>
              </a:r>
              <a:endPara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9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웹사이트 구현</a:t>
              </a:r>
              <a:endPara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D321ED4-58B3-A9BF-E0DE-B85EFCDFDA36}"/>
              </a:ext>
            </a:extLst>
          </p:cNvPr>
          <p:cNvGrpSpPr/>
          <p:nvPr/>
        </p:nvGrpSpPr>
        <p:grpSpPr>
          <a:xfrm>
            <a:off x="391683" y="1944098"/>
            <a:ext cx="3703190" cy="3622639"/>
            <a:chOff x="7806440" y="1944098"/>
            <a:chExt cx="3703190" cy="3622639"/>
          </a:xfrm>
        </p:grpSpPr>
        <p:sp>
          <p:nvSpPr>
            <p:cNvPr id="55" name="모서리가 둥근 직사각형 72">
              <a:extLst>
                <a:ext uri="{FF2B5EF4-FFF2-40B4-BE49-F238E27FC236}">
                  <a16:creationId xmlns:a16="http://schemas.microsoft.com/office/drawing/2014/main" id="{2BED209F-3395-D1BB-285B-EE31657F6A6A}"/>
                </a:ext>
              </a:extLst>
            </p:cNvPr>
            <p:cNvSpPr/>
            <p:nvPr/>
          </p:nvSpPr>
          <p:spPr>
            <a:xfrm>
              <a:off x="7806442" y="2344208"/>
              <a:ext cx="3703187" cy="3222529"/>
            </a:xfrm>
            <a:prstGeom prst="roundRect">
              <a:avLst>
                <a:gd name="adj" fmla="val 4177"/>
              </a:avLst>
            </a:prstGeom>
            <a:noFill/>
            <a:ln>
              <a:solidFill>
                <a:srgbClr val="18C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5D070F4-A58F-E229-809D-76C8C3380D36}"/>
                </a:ext>
              </a:extLst>
            </p:cNvPr>
            <p:cNvSpPr/>
            <p:nvPr/>
          </p:nvSpPr>
          <p:spPr>
            <a:xfrm>
              <a:off x="7806440" y="1944098"/>
              <a:ext cx="15457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PART</a:t>
              </a:r>
              <a:r>
                <a:rPr lang="en-US" altLang="ko-KR" sz="2000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 </a:t>
              </a:r>
              <a:r>
                <a:rPr lang="en-US" altLang="ko-KR" sz="2400" dirty="0">
                  <a:solidFill>
                    <a:srgbClr val="15CEFF"/>
                  </a:solidFill>
                  <a:latin typeface="카페24 아네모네" pitchFamily="2" charset="-127"/>
                  <a:ea typeface="카페24 아네모네" pitchFamily="2" charset="-127"/>
                </a:rPr>
                <a:t>1</a:t>
              </a:r>
              <a:endParaRPr lang="ko-KR" altLang="en-US" dirty="0">
                <a:solidFill>
                  <a:srgbClr val="15CEFF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357D440-1D0C-6230-6A0E-E31DB68A7AAA}"/>
                </a:ext>
              </a:extLst>
            </p:cNvPr>
            <p:cNvSpPr/>
            <p:nvPr/>
          </p:nvSpPr>
          <p:spPr>
            <a:xfrm>
              <a:off x="9687177" y="1991367"/>
              <a:ext cx="18224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PRE-PROJECT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FA9D57-78D2-8982-DBFF-1D5B74F6410F}"/>
                </a:ext>
              </a:extLst>
            </p:cNvPr>
            <p:cNvSpPr txBox="1"/>
            <p:nvPr/>
          </p:nvSpPr>
          <p:spPr>
            <a:xfrm>
              <a:off x="8872483" y="2688894"/>
              <a:ext cx="1703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준비</a:t>
              </a:r>
              <a:endPara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9" name="오른쪽 대괄호 58">
              <a:extLst>
                <a:ext uri="{FF2B5EF4-FFF2-40B4-BE49-F238E27FC236}">
                  <a16:creationId xmlns:a16="http://schemas.microsoft.com/office/drawing/2014/main" id="{29DF5311-2D24-581A-3BD5-0441F0CFFE3F}"/>
                </a:ext>
              </a:extLst>
            </p:cNvPr>
            <p:cNvSpPr/>
            <p:nvPr/>
          </p:nvSpPr>
          <p:spPr>
            <a:xfrm>
              <a:off x="10727476" y="2964843"/>
              <a:ext cx="330200" cy="797499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오른쪽 대괄호 59">
              <a:extLst>
                <a:ext uri="{FF2B5EF4-FFF2-40B4-BE49-F238E27FC236}">
                  <a16:creationId xmlns:a16="http://schemas.microsoft.com/office/drawing/2014/main" id="{1AAC8A85-DF96-57DD-39A1-EEACB92A79A7}"/>
                </a:ext>
              </a:extLst>
            </p:cNvPr>
            <p:cNvSpPr/>
            <p:nvPr/>
          </p:nvSpPr>
          <p:spPr>
            <a:xfrm flipH="1">
              <a:off x="8390676" y="2964843"/>
              <a:ext cx="330200" cy="797499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DAE971A-C4F6-11BD-47A7-0C333E92FFE7}"/>
                </a:ext>
              </a:extLst>
            </p:cNvPr>
            <p:cNvSpPr txBox="1"/>
            <p:nvPr/>
          </p:nvSpPr>
          <p:spPr>
            <a:xfrm>
              <a:off x="8536743" y="2941804"/>
              <a:ext cx="2374866" cy="7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9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lnSpc>
                  <a:spcPct val="19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전처리</a:t>
              </a:r>
              <a:endPara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05CA72-73EB-ED60-D205-FF0A22DB2E18}"/>
                </a:ext>
              </a:extLst>
            </p:cNvPr>
            <p:cNvSpPr txBox="1"/>
            <p:nvPr/>
          </p:nvSpPr>
          <p:spPr>
            <a:xfrm>
              <a:off x="8872483" y="4427127"/>
              <a:ext cx="1703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웹 프로덕트 기획</a:t>
              </a:r>
              <a:endPara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3" name="오른쪽 대괄호 62">
              <a:extLst>
                <a:ext uri="{FF2B5EF4-FFF2-40B4-BE49-F238E27FC236}">
                  <a16:creationId xmlns:a16="http://schemas.microsoft.com/office/drawing/2014/main" id="{96480121-2E79-C327-B8A4-22E862DCBA63}"/>
                </a:ext>
              </a:extLst>
            </p:cNvPr>
            <p:cNvSpPr/>
            <p:nvPr/>
          </p:nvSpPr>
          <p:spPr>
            <a:xfrm>
              <a:off x="10727476" y="4703077"/>
              <a:ext cx="330200" cy="357374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오른쪽 대괄호 63">
              <a:extLst>
                <a:ext uri="{FF2B5EF4-FFF2-40B4-BE49-F238E27FC236}">
                  <a16:creationId xmlns:a16="http://schemas.microsoft.com/office/drawing/2014/main" id="{7D561B00-6428-D42A-D71B-0D1D67F6F7F0}"/>
                </a:ext>
              </a:extLst>
            </p:cNvPr>
            <p:cNvSpPr/>
            <p:nvPr/>
          </p:nvSpPr>
          <p:spPr>
            <a:xfrm flipH="1">
              <a:off x="8390676" y="4703077"/>
              <a:ext cx="330200" cy="357374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4A6D12-EADB-4164-B4E2-8242410C47FA}"/>
                </a:ext>
              </a:extLst>
            </p:cNvPr>
            <p:cNvSpPr txBox="1"/>
            <p:nvPr/>
          </p:nvSpPr>
          <p:spPr>
            <a:xfrm>
              <a:off x="8536743" y="4632106"/>
              <a:ext cx="2374866" cy="398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9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 </a:t>
              </a:r>
              <a:r>
                <a:rPr lang="ko-KR" altLang="en-US" sz="120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플랜 수립</a:t>
              </a:r>
              <a:endParaRPr lang="en-US" altLang="ko-KR" sz="1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91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B1D257-63FC-4199-A125-7E6A23CAA902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5F9CA-E12E-444B-80BC-519D86E5CB5A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solidFill>
            <a:srgbClr val="15CEFF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역할 분배</a:t>
            </a:r>
            <a:endParaRPr lang="ko-KR" altLang="en-US" sz="1200" dirty="0">
              <a:solidFill>
                <a:srgbClr val="003B8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E18F5F-C0A3-92DE-4911-B584A7592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0" r="21900"/>
          <a:stretch/>
        </p:blipFill>
        <p:spPr>
          <a:xfrm>
            <a:off x="4136078" y="4619129"/>
            <a:ext cx="1620000" cy="1620000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0252B3-DCBB-DBC7-85A7-FDC423490E46}"/>
              </a:ext>
            </a:extLst>
          </p:cNvPr>
          <p:cNvSpPr txBox="1"/>
          <p:nvPr/>
        </p:nvSpPr>
        <p:spPr>
          <a:xfrm>
            <a:off x="5938143" y="4619129"/>
            <a:ext cx="1485032" cy="426335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성미래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4B595-F2C3-8D04-A315-8803EFCBB5D1}"/>
              </a:ext>
            </a:extLst>
          </p:cNvPr>
          <p:cNvSpPr txBox="1"/>
          <p:nvPr/>
        </p:nvSpPr>
        <p:spPr>
          <a:xfrm>
            <a:off x="5938143" y="5078681"/>
            <a:ext cx="1485032" cy="632161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기획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시각화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7E0F3-69EB-28C6-AA10-BBF0B4D5A694}"/>
              </a:ext>
            </a:extLst>
          </p:cNvPr>
          <p:cNvSpPr txBox="1"/>
          <p:nvPr/>
        </p:nvSpPr>
        <p:spPr>
          <a:xfrm>
            <a:off x="9002741" y="1860405"/>
            <a:ext cx="1485032" cy="426335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이해현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9AE38-15DC-434E-2DE2-2878A2E27501}"/>
              </a:ext>
            </a:extLst>
          </p:cNvPr>
          <p:cNvSpPr txBox="1"/>
          <p:nvPr/>
        </p:nvSpPr>
        <p:spPr>
          <a:xfrm>
            <a:off x="9002740" y="2319957"/>
            <a:ext cx="1893859" cy="912237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시스템 개발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백엔드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FAC6D5D-F2C9-FAC3-E3F7-A7650C4DD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0" r="22600"/>
          <a:stretch/>
        </p:blipFill>
        <p:spPr>
          <a:xfrm>
            <a:off x="7200676" y="1858539"/>
            <a:ext cx="1620000" cy="1620000"/>
          </a:xfrm>
          <a:prstGeom prst="ellipse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E388B88-9EC5-A25C-E114-323B579D3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0" r="21900"/>
          <a:stretch/>
        </p:blipFill>
        <p:spPr>
          <a:xfrm>
            <a:off x="1071480" y="1858539"/>
            <a:ext cx="1620000" cy="1620000"/>
          </a:xfrm>
          <a:prstGeom prst="ellipse">
            <a:avLst/>
          </a:prstGeom>
          <a:effectLst>
            <a:outerShdw dist="50800" dir="1800000" algn="ctr" rotWithShape="0">
              <a:srgbClr val="4449A6">
                <a:alpha val="0"/>
              </a:srgbClr>
            </a:outerShdw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38AA58-D230-1983-27EF-9EEA16B31F63}"/>
              </a:ext>
            </a:extLst>
          </p:cNvPr>
          <p:cNvSpPr/>
          <p:nvPr/>
        </p:nvSpPr>
        <p:spPr>
          <a:xfrm>
            <a:off x="889415" y="1708631"/>
            <a:ext cx="4283974" cy="1923549"/>
          </a:xfrm>
          <a:custGeom>
            <a:avLst/>
            <a:gdLst>
              <a:gd name="connsiteX0" fmla="*/ 0 w 4283974"/>
              <a:gd name="connsiteY0" fmla="*/ 0 h 1923549"/>
              <a:gd name="connsiteX1" fmla="*/ 569157 w 4283974"/>
              <a:gd name="connsiteY1" fmla="*/ 0 h 1923549"/>
              <a:gd name="connsiteX2" fmla="*/ 1138313 w 4283974"/>
              <a:gd name="connsiteY2" fmla="*/ 0 h 1923549"/>
              <a:gd name="connsiteX3" fmla="*/ 1750309 w 4283974"/>
              <a:gd name="connsiteY3" fmla="*/ 0 h 1923549"/>
              <a:gd name="connsiteX4" fmla="*/ 2447985 w 4283974"/>
              <a:gd name="connsiteY4" fmla="*/ 0 h 1923549"/>
              <a:gd name="connsiteX5" fmla="*/ 3102821 w 4283974"/>
              <a:gd name="connsiteY5" fmla="*/ 0 h 1923549"/>
              <a:gd name="connsiteX6" fmla="*/ 3586298 w 4283974"/>
              <a:gd name="connsiteY6" fmla="*/ 0 h 1923549"/>
              <a:gd name="connsiteX7" fmla="*/ 4283974 w 4283974"/>
              <a:gd name="connsiteY7" fmla="*/ 0 h 1923549"/>
              <a:gd name="connsiteX8" fmla="*/ 4283974 w 4283974"/>
              <a:gd name="connsiteY8" fmla="*/ 660418 h 1923549"/>
              <a:gd name="connsiteX9" fmla="*/ 4283974 w 4283974"/>
              <a:gd name="connsiteY9" fmla="*/ 1243895 h 1923549"/>
              <a:gd name="connsiteX10" fmla="*/ 4283974 w 4283974"/>
              <a:gd name="connsiteY10" fmla="*/ 1923549 h 1923549"/>
              <a:gd name="connsiteX11" fmla="*/ 3671978 w 4283974"/>
              <a:gd name="connsiteY11" fmla="*/ 1923549 h 1923549"/>
              <a:gd name="connsiteX12" fmla="*/ 3017142 w 4283974"/>
              <a:gd name="connsiteY12" fmla="*/ 1923549 h 1923549"/>
              <a:gd name="connsiteX13" fmla="*/ 2490825 w 4283974"/>
              <a:gd name="connsiteY13" fmla="*/ 1923549 h 1923549"/>
              <a:gd name="connsiteX14" fmla="*/ 1835989 w 4283974"/>
              <a:gd name="connsiteY14" fmla="*/ 1923549 h 1923549"/>
              <a:gd name="connsiteX15" fmla="*/ 1138313 w 4283974"/>
              <a:gd name="connsiteY15" fmla="*/ 1923549 h 1923549"/>
              <a:gd name="connsiteX16" fmla="*/ 654836 w 4283974"/>
              <a:gd name="connsiteY16" fmla="*/ 1923549 h 1923549"/>
              <a:gd name="connsiteX17" fmla="*/ 0 w 4283974"/>
              <a:gd name="connsiteY17" fmla="*/ 1923549 h 1923549"/>
              <a:gd name="connsiteX18" fmla="*/ 0 w 4283974"/>
              <a:gd name="connsiteY18" fmla="*/ 1282366 h 1923549"/>
              <a:gd name="connsiteX19" fmla="*/ 0 w 4283974"/>
              <a:gd name="connsiteY19" fmla="*/ 602712 h 1923549"/>
              <a:gd name="connsiteX20" fmla="*/ 0 w 4283974"/>
              <a:gd name="connsiteY20" fmla="*/ 0 h 192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83974" h="1923549" extrusionOk="0">
                <a:moveTo>
                  <a:pt x="0" y="0"/>
                </a:moveTo>
                <a:cubicBezTo>
                  <a:pt x="224843" y="-23521"/>
                  <a:pt x="416335" y="13602"/>
                  <a:pt x="569157" y="0"/>
                </a:cubicBezTo>
                <a:cubicBezTo>
                  <a:pt x="721979" y="-13602"/>
                  <a:pt x="916244" y="12938"/>
                  <a:pt x="1138313" y="0"/>
                </a:cubicBezTo>
                <a:cubicBezTo>
                  <a:pt x="1360382" y="-12938"/>
                  <a:pt x="1571212" y="27393"/>
                  <a:pt x="1750309" y="0"/>
                </a:cubicBezTo>
                <a:cubicBezTo>
                  <a:pt x="1929406" y="-27393"/>
                  <a:pt x="2254993" y="28381"/>
                  <a:pt x="2447985" y="0"/>
                </a:cubicBezTo>
                <a:cubicBezTo>
                  <a:pt x="2640977" y="-28381"/>
                  <a:pt x="2824987" y="5976"/>
                  <a:pt x="3102821" y="0"/>
                </a:cubicBezTo>
                <a:cubicBezTo>
                  <a:pt x="3380655" y="-5976"/>
                  <a:pt x="3372042" y="18075"/>
                  <a:pt x="3586298" y="0"/>
                </a:cubicBezTo>
                <a:cubicBezTo>
                  <a:pt x="3800554" y="-18075"/>
                  <a:pt x="4095905" y="11743"/>
                  <a:pt x="4283974" y="0"/>
                </a:cubicBezTo>
                <a:cubicBezTo>
                  <a:pt x="4257243" y="212556"/>
                  <a:pt x="4287562" y="442788"/>
                  <a:pt x="4283974" y="660418"/>
                </a:cubicBezTo>
                <a:cubicBezTo>
                  <a:pt x="4280386" y="878048"/>
                  <a:pt x="4279729" y="1041835"/>
                  <a:pt x="4283974" y="1243895"/>
                </a:cubicBezTo>
                <a:cubicBezTo>
                  <a:pt x="4288219" y="1445955"/>
                  <a:pt x="4254330" y="1692772"/>
                  <a:pt x="4283974" y="1923549"/>
                </a:cubicBezTo>
                <a:cubicBezTo>
                  <a:pt x="4086416" y="1943142"/>
                  <a:pt x="3841587" y="1946300"/>
                  <a:pt x="3671978" y="1923549"/>
                </a:cubicBezTo>
                <a:cubicBezTo>
                  <a:pt x="3502369" y="1900798"/>
                  <a:pt x="3154758" y="1919639"/>
                  <a:pt x="3017142" y="1923549"/>
                </a:cubicBezTo>
                <a:cubicBezTo>
                  <a:pt x="2879526" y="1927459"/>
                  <a:pt x="2669580" y="1944630"/>
                  <a:pt x="2490825" y="1923549"/>
                </a:cubicBezTo>
                <a:cubicBezTo>
                  <a:pt x="2312070" y="1902468"/>
                  <a:pt x="2091283" y="1891960"/>
                  <a:pt x="1835989" y="1923549"/>
                </a:cubicBezTo>
                <a:cubicBezTo>
                  <a:pt x="1580695" y="1955138"/>
                  <a:pt x="1474298" y="1933096"/>
                  <a:pt x="1138313" y="1923549"/>
                </a:cubicBezTo>
                <a:cubicBezTo>
                  <a:pt x="802328" y="1914002"/>
                  <a:pt x="820544" y="1917644"/>
                  <a:pt x="654836" y="1923549"/>
                </a:cubicBezTo>
                <a:cubicBezTo>
                  <a:pt x="489128" y="1929454"/>
                  <a:pt x="184979" y="1896428"/>
                  <a:pt x="0" y="1923549"/>
                </a:cubicBezTo>
                <a:cubicBezTo>
                  <a:pt x="24328" y="1662939"/>
                  <a:pt x="12584" y="1580615"/>
                  <a:pt x="0" y="1282366"/>
                </a:cubicBezTo>
                <a:cubicBezTo>
                  <a:pt x="-12584" y="984117"/>
                  <a:pt x="30293" y="923282"/>
                  <a:pt x="0" y="602712"/>
                </a:cubicBezTo>
                <a:cubicBezTo>
                  <a:pt x="-30293" y="282142"/>
                  <a:pt x="9699" y="12624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5B500"/>
            </a:solidFill>
            <a:extLst>
              <a:ext uri="{C807C97D-BFC1-408E-A445-0C87EB9F89A2}">
                <ask:lineSketchStyleProps xmlns:ask="http://schemas.microsoft.com/office/drawing/2018/sketchyshapes" sd="32631278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dist="101600" dir="2400000" algn="ctr" rotWithShape="0">
              <a:srgbClr val="4449A6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EDE806-BE74-1456-825B-F6A6E6557D22}"/>
              </a:ext>
            </a:extLst>
          </p:cNvPr>
          <p:cNvSpPr txBox="1"/>
          <p:nvPr/>
        </p:nvSpPr>
        <p:spPr>
          <a:xfrm>
            <a:off x="2873545" y="1860405"/>
            <a:ext cx="1485032" cy="426335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박희정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3229B3-82C9-6308-BA29-5F53B51FE94D}"/>
              </a:ext>
            </a:extLst>
          </p:cNvPr>
          <p:cNvSpPr txBox="1"/>
          <p:nvPr/>
        </p:nvSpPr>
        <p:spPr>
          <a:xfrm>
            <a:off x="2873545" y="2319957"/>
            <a:ext cx="1620000" cy="632161"/>
          </a:xfrm>
          <a:prstGeom prst="rect">
            <a:avLst/>
          </a:prstGeom>
          <a:noFill/>
        </p:spPr>
        <p:txBody>
          <a:bodyPr wrap="square" lIns="90000" rIns="9000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en-US" altLang="ko-KR" sz="14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프론트엔드</a:t>
            </a:r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F77AA8-9564-5448-87CC-534AF3931CB7}"/>
              </a:ext>
            </a:extLst>
          </p:cNvPr>
          <p:cNvSpPr/>
          <p:nvPr/>
        </p:nvSpPr>
        <p:spPr>
          <a:xfrm>
            <a:off x="7018611" y="1670531"/>
            <a:ext cx="4283974" cy="1923549"/>
          </a:xfrm>
          <a:custGeom>
            <a:avLst/>
            <a:gdLst>
              <a:gd name="connsiteX0" fmla="*/ 0 w 4283974"/>
              <a:gd name="connsiteY0" fmla="*/ 0 h 1923549"/>
              <a:gd name="connsiteX1" fmla="*/ 569157 w 4283974"/>
              <a:gd name="connsiteY1" fmla="*/ 0 h 1923549"/>
              <a:gd name="connsiteX2" fmla="*/ 1138313 w 4283974"/>
              <a:gd name="connsiteY2" fmla="*/ 0 h 1923549"/>
              <a:gd name="connsiteX3" fmla="*/ 1750309 w 4283974"/>
              <a:gd name="connsiteY3" fmla="*/ 0 h 1923549"/>
              <a:gd name="connsiteX4" fmla="*/ 2447985 w 4283974"/>
              <a:gd name="connsiteY4" fmla="*/ 0 h 1923549"/>
              <a:gd name="connsiteX5" fmla="*/ 3102821 w 4283974"/>
              <a:gd name="connsiteY5" fmla="*/ 0 h 1923549"/>
              <a:gd name="connsiteX6" fmla="*/ 3586298 w 4283974"/>
              <a:gd name="connsiteY6" fmla="*/ 0 h 1923549"/>
              <a:gd name="connsiteX7" fmla="*/ 4283974 w 4283974"/>
              <a:gd name="connsiteY7" fmla="*/ 0 h 1923549"/>
              <a:gd name="connsiteX8" fmla="*/ 4283974 w 4283974"/>
              <a:gd name="connsiteY8" fmla="*/ 660418 h 1923549"/>
              <a:gd name="connsiteX9" fmla="*/ 4283974 w 4283974"/>
              <a:gd name="connsiteY9" fmla="*/ 1243895 h 1923549"/>
              <a:gd name="connsiteX10" fmla="*/ 4283974 w 4283974"/>
              <a:gd name="connsiteY10" fmla="*/ 1923549 h 1923549"/>
              <a:gd name="connsiteX11" fmla="*/ 3671978 w 4283974"/>
              <a:gd name="connsiteY11" fmla="*/ 1923549 h 1923549"/>
              <a:gd name="connsiteX12" fmla="*/ 3017142 w 4283974"/>
              <a:gd name="connsiteY12" fmla="*/ 1923549 h 1923549"/>
              <a:gd name="connsiteX13" fmla="*/ 2490825 w 4283974"/>
              <a:gd name="connsiteY13" fmla="*/ 1923549 h 1923549"/>
              <a:gd name="connsiteX14" fmla="*/ 1835989 w 4283974"/>
              <a:gd name="connsiteY14" fmla="*/ 1923549 h 1923549"/>
              <a:gd name="connsiteX15" fmla="*/ 1138313 w 4283974"/>
              <a:gd name="connsiteY15" fmla="*/ 1923549 h 1923549"/>
              <a:gd name="connsiteX16" fmla="*/ 654836 w 4283974"/>
              <a:gd name="connsiteY16" fmla="*/ 1923549 h 1923549"/>
              <a:gd name="connsiteX17" fmla="*/ 0 w 4283974"/>
              <a:gd name="connsiteY17" fmla="*/ 1923549 h 1923549"/>
              <a:gd name="connsiteX18" fmla="*/ 0 w 4283974"/>
              <a:gd name="connsiteY18" fmla="*/ 1282366 h 1923549"/>
              <a:gd name="connsiteX19" fmla="*/ 0 w 4283974"/>
              <a:gd name="connsiteY19" fmla="*/ 602712 h 1923549"/>
              <a:gd name="connsiteX20" fmla="*/ 0 w 4283974"/>
              <a:gd name="connsiteY20" fmla="*/ 0 h 192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83974" h="1923549" extrusionOk="0">
                <a:moveTo>
                  <a:pt x="0" y="0"/>
                </a:moveTo>
                <a:cubicBezTo>
                  <a:pt x="224843" y="-23521"/>
                  <a:pt x="416335" y="13602"/>
                  <a:pt x="569157" y="0"/>
                </a:cubicBezTo>
                <a:cubicBezTo>
                  <a:pt x="721979" y="-13602"/>
                  <a:pt x="916244" y="12938"/>
                  <a:pt x="1138313" y="0"/>
                </a:cubicBezTo>
                <a:cubicBezTo>
                  <a:pt x="1360382" y="-12938"/>
                  <a:pt x="1571212" y="27393"/>
                  <a:pt x="1750309" y="0"/>
                </a:cubicBezTo>
                <a:cubicBezTo>
                  <a:pt x="1929406" y="-27393"/>
                  <a:pt x="2254993" y="28381"/>
                  <a:pt x="2447985" y="0"/>
                </a:cubicBezTo>
                <a:cubicBezTo>
                  <a:pt x="2640977" y="-28381"/>
                  <a:pt x="2824987" y="5976"/>
                  <a:pt x="3102821" y="0"/>
                </a:cubicBezTo>
                <a:cubicBezTo>
                  <a:pt x="3380655" y="-5976"/>
                  <a:pt x="3372042" y="18075"/>
                  <a:pt x="3586298" y="0"/>
                </a:cubicBezTo>
                <a:cubicBezTo>
                  <a:pt x="3800554" y="-18075"/>
                  <a:pt x="4095905" y="11743"/>
                  <a:pt x="4283974" y="0"/>
                </a:cubicBezTo>
                <a:cubicBezTo>
                  <a:pt x="4257243" y="212556"/>
                  <a:pt x="4287562" y="442788"/>
                  <a:pt x="4283974" y="660418"/>
                </a:cubicBezTo>
                <a:cubicBezTo>
                  <a:pt x="4280386" y="878048"/>
                  <a:pt x="4279729" y="1041835"/>
                  <a:pt x="4283974" y="1243895"/>
                </a:cubicBezTo>
                <a:cubicBezTo>
                  <a:pt x="4288219" y="1445955"/>
                  <a:pt x="4254330" y="1692772"/>
                  <a:pt x="4283974" y="1923549"/>
                </a:cubicBezTo>
                <a:cubicBezTo>
                  <a:pt x="4086416" y="1943142"/>
                  <a:pt x="3841587" y="1946300"/>
                  <a:pt x="3671978" y="1923549"/>
                </a:cubicBezTo>
                <a:cubicBezTo>
                  <a:pt x="3502369" y="1900798"/>
                  <a:pt x="3154758" y="1919639"/>
                  <a:pt x="3017142" y="1923549"/>
                </a:cubicBezTo>
                <a:cubicBezTo>
                  <a:pt x="2879526" y="1927459"/>
                  <a:pt x="2669580" y="1944630"/>
                  <a:pt x="2490825" y="1923549"/>
                </a:cubicBezTo>
                <a:cubicBezTo>
                  <a:pt x="2312070" y="1902468"/>
                  <a:pt x="2091283" y="1891960"/>
                  <a:pt x="1835989" y="1923549"/>
                </a:cubicBezTo>
                <a:cubicBezTo>
                  <a:pt x="1580695" y="1955138"/>
                  <a:pt x="1474298" y="1933096"/>
                  <a:pt x="1138313" y="1923549"/>
                </a:cubicBezTo>
                <a:cubicBezTo>
                  <a:pt x="802328" y="1914002"/>
                  <a:pt x="820544" y="1917644"/>
                  <a:pt x="654836" y="1923549"/>
                </a:cubicBezTo>
                <a:cubicBezTo>
                  <a:pt x="489128" y="1929454"/>
                  <a:pt x="184979" y="1896428"/>
                  <a:pt x="0" y="1923549"/>
                </a:cubicBezTo>
                <a:cubicBezTo>
                  <a:pt x="24328" y="1662939"/>
                  <a:pt x="12584" y="1580615"/>
                  <a:pt x="0" y="1282366"/>
                </a:cubicBezTo>
                <a:cubicBezTo>
                  <a:pt x="-12584" y="984117"/>
                  <a:pt x="30293" y="923282"/>
                  <a:pt x="0" y="602712"/>
                </a:cubicBezTo>
                <a:cubicBezTo>
                  <a:pt x="-30293" y="282142"/>
                  <a:pt x="9699" y="12624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4DE7E"/>
            </a:solidFill>
            <a:extLst>
              <a:ext uri="{C807C97D-BFC1-408E-A445-0C87EB9F89A2}">
                <ask:lineSketchStyleProps xmlns:ask="http://schemas.microsoft.com/office/drawing/2018/sketchyshapes" sd="32631278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dist="101600" dir="2400000" algn="ctr" rotWithShape="0">
              <a:srgbClr val="4449A6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37904-8164-61D3-E599-F6D628C20DB2}"/>
              </a:ext>
            </a:extLst>
          </p:cNvPr>
          <p:cNvSpPr/>
          <p:nvPr/>
        </p:nvSpPr>
        <p:spPr>
          <a:xfrm>
            <a:off x="3954013" y="4438909"/>
            <a:ext cx="4283974" cy="1923549"/>
          </a:xfrm>
          <a:custGeom>
            <a:avLst/>
            <a:gdLst>
              <a:gd name="connsiteX0" fmla="*/ 0 w 4283974"/>
              <a:gd name="connsiteY0" fmla="*/ 0 h 1923549"/>
              <a:gd name="connsiteX1" fmla="*/ 569157 w 4283974"/>
              <a:gd name="connsiteY1" fmla="*/ 0 h 1923549"/>
              <a:gd name="connsiteX2" fmla="*/ 1138313 w 4283974"/>
              <a:gd name="connsiteY2" fmla="*/ 0 h 1923549"/>
              <a:gd name="connsiteX3" fmla="*/ 1750309 w 4283974"/>
              <a:gd name="connsiteY3" fmla="*/ 0 h 1923549"/>
              <a:gd name="connsiteX4" fmla="*/ 2447985 w 4283974"/>
              <a:gd name="connsiteY4" fmla="*/ 0 h 1923549"/>
              <a:gd name="connsiteX5" fmla="*/ 3102821 w 4283974"/>
              <a:gd name="connsiteY5" fmla="*/ 0 h 1923549"/>
              <a:gd name="connsiteX6" fmla="*/ 3586298 w 4283974"/>
              <a:gd name="connsiteY6" fmla="*/ 0 h 1923549"/>
              <a:gd name="connsiteX7" fmla="*/ 4283974 w 4283974"/>
              <a:gd name="connsiteY7" fmla="*/ 0 h 1923549"/>
              <a:gd name="connsiteX8" fmla="*/ 4283974 w 4283974"/>
              <a:gd name="connsiteY8" fmla="*/ 660418 h 1923549"/>
              <a:gd name="connsiteX9" fmla="*/ 4283974 w 4283974"/>
              <a:gd name="connsiteY9" fmla="*/ 1243895 h 1923549"/>
              <a:gd name="connsiteX10" fmla="*/ 4283974 w 4283974"/>
              <a:gd name="connsiteY10" fmla="*/ 1923549 h 1923549"/>
              <a:gd name="connsiteX11" fmla="*/ 3671978 w 4283974"/>
              <a:gd name="connsiteY11" fmla="*/ 1923549 h 1923549"/>
              <a:gd name="connsiteX12" fmla="*/ 3017142 w 4283974"/>
              <a:gd name="connsiteY12" fmla="*/ 1923549 h 1923549"/>
              <a:gd name="connsiteX13" fmla="*/ 2490825 w 4283974"/>
              <a:gd name="connsiteY13" fmla="*/ 1923549 h 1923549"/>
              <a:gd name="connsiteX14" fmla="*/ 1835989 w 4283974"/>
              <a:gd name="connsiteY14" fmla="*/ 1923549 h 1923549"/>
              <a:gd name="connsiteX15" fmla="*/ 1138313 w 4283974"/>
              <a:gd name="connsiteY15" fmla="*/ 1923549 h 1923549"/>
              <a:gd name="connsiteX16" fmla="*/ 654836 w 4283974"/>
              <a:gd name="connsiteY16" fmla="*/ 1923549 h 1923549"/>
              <a:gd name="connsiteX17" fmla="*/ 0 w 4283974"/>
              <a:gd name="connsiteY17" fmla="*/ 1923549 h 1923549"/>
              <a:gd name="connsiteX18" fmla="*/ 0 w 4283974"/>
              <a:gd name="connsiteY18" fmla="*/ 1282366 h 1923549"/>
              <a:gd name="connsiteX19" fmla="*/ 0 w 4283974"/>
              <a:gd name="connsiteY19" fmla="*/ 602712 h 1923549"/>
              <a:gd name="connsiteX20" fmla="*/ 0 w 4283974"/>
              <a:gd name="connsiteY20" fmla="*/ 0 h 192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83974" h="1923549" extrusionOk="0">
                <a:moveTo>
                  <a:pt x="0" y="0"/>
                </a:moveTo>
                <a:cubicBezTo>
                  <a:pt x="224843" y="-23521"/>
                  <a:pt x="416335" y="13602"/>
                  <a:pt x="569157" y="0"/>
                </a:cubicBezTo>
                <a:cubicBezTo>
                  <a:pt x="721979" y="-13602"/>
                  <a:pt x="916244" y="12938"/>
                  <a:pt x="1138313" y="0"/>
                </a:cubicBezTo>
                <a:cubicBezTo>
                  <a:pt x="1360382" y="-12938"/>
                  <a:pt x="1571212" y="27393"/>
                  <a:pt x="1750309" y="0"/>
                </a:cubicBezTo>
                <a:cubicBezTo>
                  <a:pt x="1929406" y="-27393"/>
                  <a:pt x="2254993" y="28381"/>
                  <a:pt x="2447985" y="0"/>
                </a:cubicBezTo>
                <a:cubicBezTo>
                  <a:pt x="2640977" y="-28381"/>
                  <a:pt x="2824987" y="5976"/>
                  <a:pt x="3102821" y="0"/>
                </a:cubicBezTo>
                <a:cubicBezTo>
                  <a:pt x="3380655" y="-5976"/>
                  <a:pt x="3372042" y="18075"/>
                  <a:pt x="3586298" y="0"/>
                </a:cubicBezTo>
                <a:cubicBezTo>
                  <a:pt x="3800554" y="-18075"/>
                  <a:pt x="4095905" y="11743"/>
                  <a:pt x="4283974" y="0"/>
                </a:cubicBezTo>
                <a:cubicBezTo>
                  <a:pt x="4257243" y="212556"/>
                  <a:pt x="4287562" y="442788"/>
                  <a:pt x="4283974" y="660418"/>
                </a:cubicBezTo>
                <a:cubicBezTo>
                  <a:pt x="4280386" y="878048"/>
                  <a:pt x="4279729" y="1041835"/>
                  <a:pt x="4283974" y="1243895"/>
                </a:cubicBezTo>
                <a:cubicBezTo>
                  <a:pt x="4288219" y="1445955"/>
                  <a:pt x="4254330" y="1692772"/>
                  <a:pt x="4283974" y="1923549"/>
                </a:cubicBezTo>
                <a:cubicBezTo>
                  <a:pt x="4086416" y="1943142"/>
                  <a:pt x="3841587" y="1946300"/>
                  <a:pt x="3671978" y="1923549"/>
                </a:cubicBezTo>
                <a:cubicBezTo>
                  <a:pt x="3502369" y="1900798"/>
                  <a:pt x="3154758" y="1919639"/>
                  <a:pt x="3017142" y="1923549"/>
                </a:cubicBezTo>
                <a:cubicBezTo>
                  <a:pt x="2879526" y="1927459"/>
                  <a:pt x="2669580" y="1944630"/>
                  <a:pt x="2490825" y="1923549"/>
                </a:cubicBezTo>
                <a:cubicBezTo>
                  <a:pt x="2312070" y="1902468"/>
                  <a:pt x="2091283" y="1891960"/>
                  <a:pt x="1835989" y="1923549"/>
                </a:cubicBezTo>
                <a:cubicBezTo>
                  <a:pt x="1580695" y="1955138"/>
                  <a:pt x="1474298" y="1933096"/>
                  <a:pt x="1138313" y="1923549"/>
                </a:cubicBezTo>
                <a:cubicBezTo>
                  <a:pt x="802328" y="1914002"/>
                  <a:pt x="820544" y="1917644"/>
                  <a:pt x="654836" y="1923549"/>
                </a:cubicBezTo>
                <a:cubicBezTo>
                  <a:pt x="489128" y="1929454"/>
                  <a:pt x="184979" y="1896428"/>
                  <a:pt x="0" y="1923549"/>
                </a:cubicBezTo>
                <a:cubicBezTo>
                  <a:pt x="24328" y="1662939"/>
                  <a:pt x="12584" y="1580615"/>
                  <a:pt x="0" y="1282366"/>
                </a:cubicBezTo>
                <a:cubicBezTo>
                  <a:pt x="-12584" y="984117"/>
                  <a:pt x="30293" y="923282"/>
                  <a:pt x="0" y="602712"/>
                </a:cubicBezTo>
                <a:cubicBezTo>
                  <a:pt x="-30293" y="282142"/>
                  <a:pt x="9699" y="12624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1FB0D1"/>
            </a:solidFill>
            <a:extLst>
              <a:ext uri="{C807C97D-BFC1-408E-A445-0C87EB9F89A2}">
                <ask:lineSketchStyleProps xmlns:ask="http://schemas.microsoft.com/office/drawing/2018/sketchyshapes" sd="32631278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dist="101600" dir="2400000" algn="ctr" rotWithShape="0">
              <a:srgbClr val="4449A6">
                <a:alpha val="6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4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E504375-30EA-F445-8FC8-D9D10B95CF53}"/>
              </a:ext>
            </a:extLst>
          </p:cNvPr>
          <p:cNvSpPr/>
          <p:nvPr/>
        </p:nvSpPr>
        <p:spPr>
          <a:xfrm>
            <a:off x="556460" y="1393371"/>
            <a:ext cx="11079080" cy="502601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0AF853-9FB6-895E-5193-DF9E3845A26E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63179-2272-BBBD-9493-2AD4073AB09C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solidFill>
            <a:srgbClr val="15CEFF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사용 프로그램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10C36E-1E7E-F90B-C2A8-84AD9DB3A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859" y="1937264"/>
            <a:ext cx="1092799" cy="10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1B3263-1693-CCD6-44ED-95AA4E38D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01" y="5189195"/>
            <a:ext cx="995237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2C00A3-2E4B-175A-95E5-32A060ACE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38" y="1937264"/>
            <a:ext cx="922325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D45042-FE72-DEEF-A890-4CC7AF00B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11" y="3573162"/>
            <a:ext cx="2194838" cy="5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04111C-93C2-5EE8-7005-21C49AFE3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79" y="4394904"/>
            <a:ext cx="1826866" cy="5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3ABCBC-DF83-F708-5027-EE5D490F8F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33" y="4448904"/>
            <a:ext cx="2147387" cy="43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817691-5094-1C42-8D11-F7A640ACF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40" y="3573162"/>
            <a:ext cx="1717500" cy="5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798B6A-C973-0D05-B035-AC33A5DEF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72" y="2120138"/>
            <a:ext cx="871835" cy="9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EF3D1F-C67D-BBC6-E969-567B36F8D8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87" y="2210138"/>
            <a:ext cx="2842759" cy="7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9C2D6-94CA-E74D-AC37-494EAC9D6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60" y="3766128"/>
            <a:ext cx="3176431" cy="115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C7CD62-1147-1E44-D17A-8DFD3BC3E743}"/>
              </a:ext>
            </a:extLst>
          </p:cNvPr>
          <p:cNvSpPr txBox="1"/>
          <p:nvPr/>
        </p:nvSpPr>
        <p:spPr>
          <a:xfrm>
            <a:off x="3538458" y="4934904"/>
            <a:ext cx="2558483" cy="127399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6400" dirty="0">
                <a:latin typeface="Cloister" panose="02000604060000020004" pitchFamily="2" charset="0"/>
                <a:ea typeface="나눔스퀘어_ac ExtraBold" panose="020B0600000101010101" pitchFamily="50" charset="-127"/>
              </a:rPr>
              <a:t>Flask</a:t>
            </a:r>
            <a:endParaRPr lang="ko-KR" altLang="en-US" sz="6400" dirty="0">
              <a:latin typeface="Cloister" panose="02000604060000020004" pitchFamily="2" charset="0"/>
              <a:ea typeface="나눔스퀘어_ac ExtraBold" panose="020B0600000101010101" pitchFamily="50" charset="-127"/>
            </a:endParaRPr>
          </a:p>
        </p:txBody>
      </p:sp>
      <p:pic>
        <p:nvPicPr>
          <p:cNvPr id="20" name="Picture 2" descr="Scikit-learn / Numpy] Process finished with exit code 139 (interrupted by  signal 11: SIGSEGV) 에러 해결법 :: Just Give Me The Code">
            <a:extLst>
              <a:ext uri="{FF2B5EF4-FFF2-40B4-BE49-F238E27FC236}">
                <a16:creationId xmlns:a16="http://schemas.microsoft.com/office/drawing/2014/main" id="{EE2AD54C-5233-066B-BE86-32C8BC59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840" y="5266009"/>
            <a:ext cx="148860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yCharm Logo transparent PNG - StickPNG">
            <a:extLst>
              <a:ext uri="{FF2B5EF4-FFF2-40B4-BE49-F238E27FC236}">
                <a16:creationId xmlns:a16="http://schemas.microsoft.com/office/drawing/2014/main" id="{C42A5FA3-D28E-636F-BAE1-5F8821CD1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744" y="194926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B13174-F643-012C-4143-2BDFD637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02" y="5394118"/>
            <a:ext cx="1983357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57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900148-9E04-A9FB-6342-37F84E14139D}"/>
              </a:ext>
            </a:extLst>
          </p:cNvPr>
          <p:cNvSpPr/>
          <p:nvPr/>
        </p:nvSpPr>
        <p:spPr>
          <a:xfrm>
            <a:off x="3393440" y="1341365"/>
            <a:ext cx="2702560" cy="5006488"/>
          </a:xfrm>
          <a:prstGeom prst="rect">
            <a:avLst/>
          </a:prstGeom>
          <a:solidFill>
            <a:srgbClr val="444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C686B-3378-29D6-88F8-92817804F327}"/>
              </a:ext>
            </a:extLst>
          </p:cNvPr>
          <p:cNvSpPr/>
          <p:nvPr/>
        </p:nvSpPr>
        <p:spPr>
          <a:xfrm>
            <a:off x="0" y="279156"/>
            <a:ext cx="4064001" cy="584776"/>
          </a:xfrm>
          <a:prstGeom prst="rect">
            <a:avLst/>
          </a:prstGeom>
          <a:solidFill>
            <a:srgbClr val="15C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99001-2561-21F0-B810-4E6BFB5E1E3E}"/>
              </a:ext>
            </a:extLst>
          </p:cNvPr>
          <p:cNvSpPr txBox="1"/>
          <p:nvPr/>
        </p:nvSpPr>
        <p:spPr>
          <a:xfrm>
            <a:off x="80962" y="324221"/>
            <a:ext cx="398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rPr>
              <a:t>CONTENTS</a:t>
            </a:r>
            <a:endParaRPr lang="ko-KR" altLang="en-US" sz="2800" dirty="0">
              <a:solidFill>
                <a:srgbClr val="003B80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C2D4D2-3E05-0FEC-D3F4-8A3C0268D765}"/>
              </a:ext>
            </a:extLst>
          </p:cNvPr>
          <p:cNvGrpSpPr/>
          <p:nvPr/>
        </p:nvGrpSpPr>
        <p:grpSpPr>
          <a:xfrm>
            <a:off x="5147701" y="3108728"/>
            <a:ext cx="930542" cy="257369"/>
            <a:chOff x="4935444" y="2810775"/>
            <a:chExt cx="930542" cy="25736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95E2D62-712C-1D42-3904-29DFAE0CEA13}"/>
                </a:ext>
              </a:extLst>
            </p:cNvPr>
            <p:cNvSpPr/>
            <p:nvPr/>
          </p:nvSpPr>
          <p:spPr>
            <a:xfrm>
              <a:off x="4935444" y="2827947"/>
              <a:ext cx="930540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E4BDD1-6FD3-9B9C-45E3-C0545E2070E6}"/>
                </a:ext>
              </a:extLst>
            </p:cNvPr>
            <p:cNvSpPr txBox="1"/>
            <p:nvPr/>
          </p:nvSpPr>
          <p:spPr>
            <a:xfrm>
              <a:off x="4935444" y="2810775"/>
              <a:ext cx="93054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pre-project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E2D9764-0F26-85C9-98B1-5A2539234FDB}"/>
              </a:ext>
            </a:extLst>
          </p:cNvPr>
          <p:cNvGrpSpPr/>
          <p:nvPr/>
        </p:nvGrpSpPr>
        <p:grpSpPr>
          <a:xfrm>
            <a:off x="5461856" y="4596649"/>
            <a:ext cx="634144" cy="257369"/>
            <a:chOff x="5083643" y="2810775"/>
            <a:chExt cx="634144" cy="25736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3822A7-316F-9B7E-0FAC-1D1FD977A544}"/>
                </a:ext>
              </a:extLst>
            </p:cNvPr>
            <p:cNvSpPr/>
            <p:nvPr/>
          </p:nvSpPr>
          <p:spPr>
            <a:xfrm>
              <a:off x="5102693" y="2827947"/>
              <a:ext cx="596042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929087-0534-C94C-AF35-C3F0FF88375B}"/>
                </a:ext>
              </a:extLst>
            </p:cNvPr>
            <p:cNvSpPr txBox="1"/>
            <p:nvPr/>
          </p:nvSpPr>
          <p:spPr>
            <a:xfrm>
              <a:off x="5083643" y="2810775"/>
              <a:ext cx="634144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90412B-77AD-0E84-43BF-1923BFDFAD2D}"/>
              </a:ext>
            </a:extLst>
          </p:cNvPr>
          <p:cNvGrpSpPr/>
          <p:nvPr/>
        </p:nvGrpSpPr>
        <p:grpSpPr>
          <a:xfrm>
            <a:off x="5074741" y="6084134"/>
            <a:ext cx="1003502" cy="257369"/>
            <a:chOff x="5028169" y="2810775"/>
            <a:chExt cx="745092" cy="25736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F711FE4-E189-83A4-7017-79C70424DB51}"/>
                </a:ext>
              </a:extLst>
            </p:cNvPr>
            <p:cNvSpPr/>
            <p:nvPr/>
          </p:nvSpPr>
          <p:spPr>
            <a:xfrm>
              <a:off x="5028169" y="2827947"/>
              <a:ext cx="745091" cy="223025"/>
            </a:xfrm>
            <a:prstGeom prst="rect">
              <a:avLst/>
            </a:prstGeom>
            <a:solidFill>
              <a:srgbClr val="003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19AF62-2FB4-9F0C-8AC1-A44DFCB840AC}"/>
                </a:ext>
              </a:extLst>
            </p:cNvPr>
            <p:cNvSpPr txBox="1"/>
            <p:nvPr/>
          </p:nvSpPr>
          <p:spPr>
            <a:xfrm>
              <a:off x="5028169" y="2810775"/>
              <a:ext cx="745092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141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post-project</a:t>
              </a:r>
              <a:endParaRPr lang="ko-KR" altLang="en-US" sz="1200" dirty="0">
                <a:solidFill>
                  <a:srgbClr val="00141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751898E-1615-90D9-0380-2E0E853FE0CB}"/>
              </a:ext>
            </a:extLst>
          </p:cNvPr>
          <p:cNvGrpSpPr/>
          <p:nvPr/>
        </p:nvGrpSpPr>
        <p:grpSpPr>
          <a:xfrm>
            <a:off x="723900" y="1403506"/>
            <a:ext cx="2622550" cy="431640"/>
            <a:chOff x="944024" y="1517100"/>
            <a:chExt cx="2539012" cy="4587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7229D4-BB17-6FB3-7FD1-156057921F39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58756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01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420B0F-2B46-D31C-8B72-4404B038954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 소개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2E60AFA-0CFA-2BE3-1B27-DD8526B38544}"/>
              </a:ext>
            </a:extLst>
          </p:cNvPr>
          <p:cNvGrpSpPr/>
          <p:nvPr/>
        </p:nvGrpSpPr>
        <p:grpSpPr>
          <a:xfrm>
            <a:off x="3429000" y="1403510"/>
            <a:ext cx="2622550" cy="458757"/>
            <a:chOff x="944024" y="1517100"/>
            <a:chExt cx="2539012" cy="4875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0E32C6-2098-5195-100E-5EA15F8DCA32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02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070A8BF-16A5-580A-BE17-3A36AAE55196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진행 과정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1FD1E14-CD97-90C1-A753-109144D72F8F}"/>
              </a:ext>
            </a:extLst>
          </p:cNvPr>
          <p:cNvGrpSpPr/>
          <p:nvPr/>
        </p:nvGrpSpPr>
        <p:grpSpPr>
          <a:xfrm>
            <a:off x="6141422" y="1403510"/>
            <a:ext cx="2622550" cy="458757"/>
            <a:chOff x="944024" y="1517100"/>
            <a:chExt cx="2539012" cy="48757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856F0-3193-C8AC-1315-943D017AECCD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03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CA0529-FD35-C777-B794-9E501803606B}"/>
                </a:ext>
              </a:extLst>
            </p:cNvPr>
            <p:cNvSpPr txBox="1"/>
            <p:nvPr/>
          </p:nvSpPr>
          <p:spPr>
            <a:xfrm>
              <a:off x="1976979" y="1561812"/>
              <a:ext cx="1506057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프로덕트 시현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1E0380-12C5-DBB3-F05C-F78CC13F7C5F}"/>
              </a:ext>
            </a:extLst>
          </p:cNvPr>
          <p:cNvGrpSpPr/>
          <p:nvPr/>
        </p:nvGrpSpPr>
        <p:grpSpPr>
          <a:xfrm>
            <a:off x="8849697" y="1403510"/>
            <a:ext cx="2622550" cy="458757"/>
            <a:chOff x="944024" y="1517100"/>
            <a:chExt cx="2539012" cy="4875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C44C9D-E994-7976-28A4-52DB51C58B7E}"/>
                </a:ext>
              </a:extLst>
            </p:cNvPr>
            <p:cNvSpPr txBox="1"/>
            <p:nvPr/>
          </p:nvSpPr>
          <p:spPr>
            <a:xfrm>
              <a:off x="944024" y="1517100"/>
              <a:ext cx="596420" cy="487575"/>
            </a:xfrm>
            <a:prstGeom prst="rect">
              <a:avLst/>
            </a:prstGeom>
            <a:noFill/>
          </p:spPr>
          <p:txBody>
            <a:bodyPr wrap="square" lIns="90000" tIns="90000" rIns="90000" bIns="90000" rtlCol="0">
              <a:spAutoFit/>
            </a:bodyPr>
            <a:lstStyle/>
            <a:p>
              <a:r>
                <a:rPr lang="en-US" altLang="ko-KR" dirty="0">
                  <a:solidFill>
                    <a:srgbClr val="003B80"/>
                  </a:solidFill>
                  <a:latin typeface="카페24 아네모네" pitchFamily="2" charset="-127"/>
                  <a:ea typeface="카페24 아네모네" pitchFamily="2" charset="-127"/>
                </a:rPr>
                <a:t>04</a:t>
              </a:r>
              <a:endParaRPr lang="ko-KR" altLang="en-US" dirty="0">
                <a:solidFill>
                  <a:srgbClr val="003B80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FC65A5-B042-D677-E252-8AFB25E42078}"/>
                </a:ext>
              </a:extLst>
            </p:cNvPr>
            <p:cNvSpPr txBox="1"/>
            <p:nvPr/>
          </p:nvSpPr>
          <p:spPr>
            <a:xfrm>
              <a:off x="1639047" y="1561812"/>
              <a:ext cx="1843989" cy="39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solidFill>
                    <a:schemeClr val="bg1"/>
                  </a:solidFill>
                  <a:latin typeface="카페24 아네모네" pitchFamily="2" charset="-127"/>
                  <a:ea typeface="카페24 아네모네" pitchFamily="2" charset="-127"/>
                </a:rPr>
                <a:t>프로젝트를 마치며</a:t>
              </a:r>
              <a:endParaRPr lang="ko-KR" altLang="en-US" dirty="0">
                <a:solidFill>
                  <a:schemeClr val="bg1"/>
                </a:solidFill>
                <a:latin typeface="카페24 아네모네" pitchFamily="2" charset="-127"/>
                <a:ea typeface="카페24 아네모네" pitchFamily="2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A01CE6A-D1AB-9E9E-5E62-5C9864D52BFA}"/>
              </a:ext>
            </a:extLst>
          </p:cNvPr>
          <p:cNvSpPr txBox="1"/>
          <p:nvPr/>
        </p:nvSpPr>
        <p:spPr>
          <a:xfrm>
            <a:off x="3406768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기획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0798F-318B-B770-5D2B-0B53A4631D37}"/>
              </a:ext>
            </a:extLst>
          </p:cNvPr>
          <p:cNvSpPr txBox="1"/>
          <p:nvPr/>
        </p:nvSpPr>
        <p:spPr>
          <a:xfrm>
            <a:off x="3406768" y="3375043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제작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구현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8F0C0-BF72-F992-C5EB-444863EB23F5}"/>
              </a:ext>
            </a:extLst>
          </p:cNvPr>
          <p:cNvSpPr txBox="1"/>
          <p:nvPr/>
        </p:nvSpPr>
        <p:spPr>
          <a:xfrm>
            <a:off x="3406768" y="4860851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시스템 업그레이드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업그레이드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1A250-844F-E4C1-A38E-44539A5E1C92}"/>
              </a:ext>
            </a:extLst>
          </p:cNvPr>
          <p:cNvSpPr txBox="1"/>
          <p:nvPr/>
        </p:nvSpPr>
        <p:spPr>
          <a:xfrm>
            <a:off x="701675" y="1885740"/>
            <a:ext cx="2371724" cy="159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 과정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F14D-9F77-7F4A-96DB-9B200270BBB5}"/>
              </a:ext>
            </a:extLst>
          </p:cNvPr>
          <p:cNvSpPr txBox="1"/>
          <p:nvPr/>
        </p:nvSpPr>
        <p:spPr>
          <a:xfrm>
            <a:off x="6115036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소개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프로덕트 시현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D7D30-6B1E-7B55-F35D-94EE13C0ABFD}"/>
              </a:ext>
            </a:extLst>
          </p:cNvPr>
          <p:cNvSpPr txBox="1"/>
          <p:nvPr/>
        </p:nvSpPr>
        <p:spPr>
          <a:xfrm>
            <a:off x="8824290" y="1885740"/>
            <a:ext cx="2371724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52000" indent="-1440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도움 주신 분들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F51852F-9344-4A54-9931-5C3EC83F3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806" y="1335946"/>
            <a:ext cx="10862388" cy="5020373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A1628AF-F7B0-B392-6F31-6E4C4FBA6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6636">
            <a:off x="3057999" y="1644186"/>
            <a:ext cx="436686" cy="39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6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171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4407</TotalTime>
  <Words>1800</Words>
  <Application>Microsoft Office PowerPoint</Application>
  <PresentationFormat>와이드스크린</PresentationFormat>
  <Paragraphs>621</Paragraphs>
  <Slides>43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9" baseType="lpstr">
      <vt:lpstr>Gaegu</vt:lpstr>
      <vt:lpstr>나눔스퀘어 ExtraBold</vt:lpstr>
      <vt:lpstr>NanumSquare_ac ExtraBold</vt:lpstr>
      <vt:lpstr>Cafe24 Ohsquare</vt:lpstr>
      <vt:lpstr>나눔스퀘어_ac ExtraBold</vt:lpstr>
      <vt:lpstr>카페24 아네모네</vt:lpstr>
      <vt:lpstr>나눔스퀘어_ac Bold</vt:lpstr>
      <vt:lpstr>Cloister</vt:lpstr>
      <vt:lpstr>나눔스퀘어_ac</vt:lpstr>
      <vt:lpstr>나눔스퀘어 Bold</vt:lpstr>
      <vt:lpstr>Arial</vt:lpstr>
      <vt:lpstr>NanumSquare_ac</vt:lpstr>
      <vt:lpstr>맑은 고딕</vt:lpstr>
      <vt:lpstr>나눔스퀘어라운드 ExtraBold</vt:lpstr>
      <vt:lpstr>Noto Sans CJK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승엽 전</dc:creator>
  <cp:lastModifiedBy>성 미래</cp:lastModifiedBy>
  <cp:revision>267</cp:revision>
  <dcterms:created xsi:type="dcterms:W3CDTF">2022-02-25T03:49:01Z</dcterms:created>
  <dcterms:modified xsi:type="dcterms:W3CDTF">2022-08-29T08:24:59Z</dcterms:modified>
</cp:coreProperties>
</file>